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1" r:id="rId2"/>
    <p:sldId id="409" r:id="rId3"/>
    <p:sldId id="400" r:id="rId4"/>
    <p:sldId id="439" r:id="rId5"/>
    <p:sldId id="440" r:id="rId6"/>
    <p:sldId id="441" r:id="rId7"/>
    <p:sldId id="442" r:id="rId8"/>
    <p:sldId id="405" r:id="rId9"/>
    <p:sldId id="436" r:id="rId10"/>
    <p:sldId id="435" r:id="rId11"/>
    <p:sldId id="411" r:id="rId12"/>
    <p:sldId id="446" r:id="rId13"/>
    <p:sldId id="445" r:id="rId14"/>
    <p:sldId id="437" r:id="rId15"/>
    <p:sldId id="438" r:id="rId16"/>
    <p:sldId id="443" r:id="rId17"/>
    <p:sldId id="444" r:id="rId18"/>
    <p:sldId id="429" r:id="rId19"/>
    <p:sldId id="417" r:id="rId20"/>
    <p:sldId id="448" r:id="rId21"/>
    <p:sldId id="449" r:id="rId22"/>
    <p:sldId id="447" r:id="rId23"/>
    <p:sldId id="450" r:id="rId24"/>
    <p:sldId id="459" r:id="rId25"/>
    <p:sldId id="432" r:id="rId26"/>
    <p:sldId id="430" r:id="rId27"/>
    <p:sldId id="408" r:id="rId28"/>
    <p:sldId id="406" r:id="rId29"/>
    <p:sldId id="472" r:id="rId30"/>
    <p:sldId id="431" r:id="rId31"/>
  </p:sldIdLst>
  <p:sldSz cx="9144000" cy="6858000" type="screen4x3"/>
  <p:notesSz cx="6858000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erpińska Agata" initials="SA" lastIdx="0" clrIdx="0">
    <p:extLst>
      <p:ext uri="{19B8F6BF-5375-455C-9EA6-DF929625EA0E}">
        <p15:presenceInfo xmlns:p15="http://schemas.microsoft.com/office/powerpoint/2012/main" userId="S-1-5-21-352459600-126056257-345019615-48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800000"/>
    <a:srgbClr val="000099"/>
    <a:srgbClr val="003399"/>
    <a:srgbClr val="FF0000"/>
    <a:srgbClr val="00660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98168" autoAdjust="0"/>
  </p:normalViewPr>
  <p:slideViewPr>
    <p:cSldViewPr>
      <p:cViewPr varScale="1">
        <p:scale>
          <a:sx n="87" d="100"/>
          <a:sy n="87" d="100"/>
        </p:scale>
        <p:origin x="18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33190-7849-4CFD-8EDD-79D8A52140A2}" type="datetimeFigureOut">
              <a:rPr lang="pl-PL" smtClean="0"/>
              <a:pPr/>
              <a:t>23.05.2016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7109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5275" y="9428164"/>
            <a:ext cx="297109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53E87-8CFE-41A4-82EB-7DA6A77A1F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40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09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275" y="0"/>
            <a:ext cx="297109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637" y="4714876"/>
            <a:ext cx="5486727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109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9428164"/>
            <a:ext cx="297109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61073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90372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30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98842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5583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5583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Wsparcie w ramach Osi jest komplementarne z Programem Operacyjnym Pomoc Żywnościowa 2014-2020, zwanym dalej „PO PŻ”, W związku z tym: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- preferowane do objęcia wsparciem są osoby lub rodziny korzystające z PO PŻ, jednakże zakres wsparcia dla tych osób lub rodzin nie może powielać działań, które dana osoba lub rodzina otrzymała lub otrzymuje z PO PŻ w ramach działań towarzyszących, o których mowa w PO PŻ, 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- beneficjent w umowie o dofinansowanie projektu zostaje zobowiązany do poinformowania właściwych terytorialnie ośrodków pomocy społecznej oraz organizacji partnerskich regionalnych i lokalnych, o których mowa w PO PŻ, o prowadzonej rekrutacji do projektów realizowanych w ramach Działania 6.1 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Aktywna Integracja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 6.2 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Usługi społeczne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 także do niepowielania wsparcia, które osoba lub rodzina zagrożona ubóstwem lub wykluczeniem społecznym uzyskuje w ramach działań towarzyszących w PO PŻ.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5583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5583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5583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pl-PL" sz="1200" dirty="0" smtClean="0">
                <a:latin typeface="Calibri" panose="020F0502020204030204" pitchFamily="34" charset="0"/>
              </a:rPr>
              <a:t>Tym samym we wskaźniku </a:t>
            </a:r>
            <a:r>
              <a:rPr lang="pl-PL" sz="1200" i="1" dirty="0" smtClean="0">
                <a:latin typeface="Calibri" panose="020F0502020204030204" pitchFamily="34" charset="0"/>
              </a:rPr>
              <a:t>„Liczba osób zagrożonych ubóstwem lub wykluczeniem społecznym, które uzyskały kwalifikacje po opuszczeniu Programu” </a:t>
            </a:r>
            <a:r>
              <a:rPr lang="pl-PL" sz="1200" dirty="0" smtClean="0">
                <a:latin typeface="Calibri" panose="020F0502020204030204" pitchFamily="34" charset="0"/>
              </a:rPr>
              <a:t>można uwzględnić uczestnika, jeżeli zda formalny egzamin potwierdzający zdobyte kwalifikacje. Uczestnicy, którzy po ukończeniu kursu otrzymają jedynie zaświadczenie o ukończeniu szkolenia nie będą mogły być ujmowane w powyższym wskaźniku. Ponadto egzamin musi zostać przeprowadzony przez uprawnioną do tego instytucję. Tym samym zdanie egzaminu wewnętrznego, przeprowadzonego przez organizatora i otrzymanie zaświadczenia o ukończeniu kursu, nie jest tożsame z uzyskaniem kwalifikacji.</a:t>
            </a:r>
          </a:p>
          <a:p>
            <a:r>
              <a:rPr lang="pl-PL" sz="1200" dirty="0" smtClean="0">
                <a:latin typeface="Calibri" panose="020F0502020204030204" pitchFamily="34" charset="0"/>
              </a:rPr>
              <a:t>Definicja kwalifikacji oraz kompetencji została określona w </a:t>
            </a:r>
            <a:r>
              <a:rPr lang="pl-PL" sz="1200" i="1" dirty="0" smtClean="0">
                <a:latin typeface="Calibri" panose="020F0502020204030204" pitchFamily="34" charset="0"/>
              </a:rPr>
              <a:t>Zasadach pomiaru wskaźników w projekcie dofinansowanym z Europejskiego Funduszu Społecznego w ramach Regionalnego Programu </a:t>
            </a:r>
            <a:r>
              <a:rPr lang="pl-PL" sz="1200" i="1" dirty="0" err="1" smtClean="0">
                <a:latin typeface="Calibri" panose="020F0502020204030204" pitchFamily="34" charset="0"/>
              </a:rPr>
              <a:t>OperacyjnegoWojewództwa</a:t>
            </a:r>
            <a:r>
              <a:rPr lang="pl-PL" sz="1200" i="1" dirty="0" smtClean="0">
                <a:latin typeface="Calibri" panose="020F0502020204030204" pitchFamily="34" charset="0"/>
              </a:rPr>
              <a:t> Pomorskiego na lata 2014-2020</a:t>
            </a:r>
            <a:r>
              <a:rPr lang="pl-PL" sz="1200" dirty="0" smtClean="0">
                <a:latin typeface="Calibri" panose="020F0502020204030204" pitchFamily="34" charset="0"/>
              </a:rPr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558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pl-PL" sz="1200" dirty="0" smtClean="0">
                <a:latin typeface="Calibri" panose="020F0502020204030204" pitchFamily="34" charset="0"/>
              </a:rPr>
              <a:t>Tym samym we wskaźniku </a:t>
            </a:r>
            <a:r>
              <a:rPr lang="pl-PL" sz="1200" i="1" dirty="0" smtClean="0">
                <a:latin typeface="Calibri" panose="020F0502020204030204" pitchFamily="34" charset="0"/>
              </a:rPr>
              <a:t>„Liczba osób zagrożonych ubóstwem lub wykluczeniem społecznym, które uzyskały kwalifikacje po opuszczeniu Programu” </a:t>
            </a:r>
            <a:r>
              <a:rPr lang="pl-PL" sz="1200" dirty="0" smtClean="0">
                <a:latin typeface="Calibri" panose="020F0502020204030204" pitchFamily="34" charset="0"/>
              </a:rPr>
              <a:t>można uwzględnić uczestnika, jeżeli zda formalny egzamin potwierdzający zdobyte kwalifikacje. Uczestnicy, którzy po ukończeniu kursu otrzymają jedynie zaświadczenie o ukończeniu szkolenia nie będą mogły być ujmowane w powyższym wskaźniku. Ponadto egzamin musi zostać przeprowadzony przez uprawnioną do tego instytucję. Tym samym zdanie egzaminu wewnętrznego, przeprowadzonego przez organizatora i otrzymanie zaświadczenia o ukończeniu kursu, nie jest tożsame z uzyskaniem kwalifikacji.</a:t>
            </a:r>
          </a:p>
          <a:p>
            <a:r>
              <a:rPr lang="pl-PL" sz="1200" dirty="0" smtClean="0">
                <a:latin typeface="Calibri" panose="020F0502020204030204" pitchFamily="34" charset="0"/>
              </a:rPr>
              <a:t>Definicja kwalifikacji oraz kompetencji została określona w </a:t>
            </a:r>
            <a:r>
              <a:rPr lang="pl-PL" sz="1200" i="1" dirty="0" smtClean="0">
                <a:latin typeface="Calibri" panose="020F0502020204030204" pitchFamily="34" charset="0"/>
              </a:rPr>
              <a:t>Zasadach pomiaru wskaźników w projekcie dofinansowanym z Europejskiego Funduszu Społecznego w ramach Regionalnego Programu Operacyjnego Województwa Pomorskiego na lata 2014-2020</a:t>
            </a:r>
            <a:r>
              <a:rPr lang="pl-PL" sz="1200" dirty="0" smtClean="0">
                <a:latin typeface="Calibri" panose="020F0502020204030204" pitchFamily="34" charset="0"/>
              </a:rPr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558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1962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373063" y="2060848"/>
            <a:ext cx="8231385" cy="2088231"/>
          </a:xfrm>
        </p:spPr>
        <p:txBody>
          <a:bodyPr/>
          <a:lstStyle/>
          <a:p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SPECYFIKA I CEL PROJEKTÓW REALIZOWANYCH  </a:t>
            </a:r>
            <a:b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W RAMACH PODDZIAŁANIA 6.1.2. </a:t>
            </a:r>
            <a:b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RPO WP 2014-2020</a:t>
            </a:r>
            <a:endParaRPr lang="pl-PL" altLang="pl-PL" sz="4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421691" y="5301208"/>
            <a:ext cx="2240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pl-PL" altLang="pl-PL" b="1" dirty="0" smtClean="0">
                <a:solidFill>
                  <a:prstClr val="white"/>
                </a:solidFill>
                <a:latin typeface="Calibri" pitchFamily="34" charset="0"/>
              </a:rPr>
              <a:t>Gdańsk, 23.05.2016 r.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151514" y="5895975"/>
            <a:ext cx="68409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GRUPA DOCELOWA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10</a:t>
            </a:fld>
            <a:endParaRPr lang="pl-PL" altLang="pl-PL" dirty="0"/>
          </a:p>
        </p:txBody>
      </p:sp>
      <p:sp>
        <p:nvSpPr>
          <p:cNvPr id="2" name="Prostokąt 1"/>
          <p:cNvSpPr/>
          <p:nvPr/>
        </p:nvSpPr>
        <p:spPr>
          <a:xfrm>
            <a:off x="179512" y="1048644"/>
            <a:ext cx="8800356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								</a:t>
            </a:r>
            <a:endParaRPr lang="pl-PL" sz="2000" b="1" dirty="0" smtClean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algn="just"/>
            <a:endParaRPr lang="pl-PL" sz="2000" dirty="0">
              <a:latin typeface="Calibri" panose="020F0502020204030204" pitchFamily="34" charset="0"/>
            </a:endParaRPr>
          </a:p>
          <a:p>
            <a:pPr algn="just"/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2. Otoczenie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osób i rodzin zagrożonych ubóstwem lub wykluczeniem społecznym </a:t>
            </a: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/>
            </a:r>
            <a:b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</a:b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zakresie, </a:t>
            </a: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jakim jest to niezbędne do aktywizacji społeczno-zawodowej osób </a:t>
            </a: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/>
            </a:r>
            <a:b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</a:b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i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rodzin zagrożonych ubóstwem </a:t>
            </a: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lub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wykluczeniem społecznym, tj.: </a:t>
            </a:r>
            <a:endParaRPr lang="pl-PL" sz="2000" b="1" dirty="0" smtClean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algn="just"/>
            <a:endParaRPr lang="pl-PL" sz="700" b="1" dirty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357188" indent="-357188" algn="just">
              <a:buAutoNum type="alphaLcParenR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spokrewnione lub niespokrewnione z osobami zagrożonymi </a:t>
            </a:r>
            <a:r>
              <a:rPr lang="pl-PL" dirty="0" smtClean="0">
                <a:latin typeface="Calibri" panose="020F0502020204030204" pitchFamily="34" charset="0"/>
              </a:rPr>
              <a:t>ubóstwem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lub </a:t>
            </a:r>
            <a:r>
              <a:rPr lang="pl-PL" dirty="0">
                <a:latin typeface="Calibri" panose="020F0502020204030204" pitchFamily="34" charset="0"/>
              </a:rPr>
              <a:t>wykluczeniem społecznym wspólnie zamieszkujące i </a:t>
            </a:r>
            <a:r>
              <a:rPr lang="pl-PL" dirty="0" smtClean="0">
                <a:latin typeface="Calibri" panose="020F0502020204030204" pitchFamily="34" charset="0"/>
              </a:rPr>
              <a:t>gospodarujące,</a:t>
            </a:r>
          </a:p>
          <a:p>
            <a:pPr marL="357188" indent="-357188" algn="just">
              <a:buAutoNum type="alphaLcParenR"/>
            </a:pPr>
            <a:r>
              <a:rPr lang="pl-PL" dirty="0" smtClean="0">
                <a:latin typeface="Calibri" panose="020F0502020204030204" pitchFamily="34" charset="0"/>
              </a:rPr>
              <a:t>inne </a:t>
            </a:r>
            <a:r>
              <a:rPr lang="pl-PL" dirty="0">
                <a:latin typeface="Calibri" panose="020F0502020204030204" pitchFamily="34" charset="0"/>
              </a:rPr>
              <a:t>osoby z najbliższego środowiska osób zagrożonych ubóstwem lub wykluczeniem społecznym. </a:t>
            </a:r>
            <a:endParaRPr lang="pl-PL" dirty="0" smtClean="0">
              <a:latin typeface="Calibri" panose="020F0502020204030204" pitchFamily="34" charset="0"/>
            </a:endParaRPr>
          </a:p>
          <a:p>
            <a:pPr algn="just"/>
            <a:endParaRPr lang="pl-PL" b="1" dirty="0" smtClean="0"/>
          </a:p>
          <a:p>
            <a:pPr algn="just"/>
            <a:r>
              <a:rPr lang="pl-PL" b="1" dirty="0" smtClean="0">
                <a:latin typeface="Calibri" panose="020F0502020204030204" pitchFamily="34" charset="0"/>
              </a:rPr>
              <a:t>Wsparcie </a:t>
            </a:r>
            <a:r>
              <a:rPr lang="pl-PL" b="1" dirty="0">
                <a:latin typeface="Calibri" panose="020F0502020204030204" pitchFamily="34" charset="0"/>
              </a:rPr>
              <a:t>kierowane do otoczenia </a:t>
            </a:r>
            <a:r>
              <a:rPr lang="pl-PL" dirty="0">
                <a:latin typeface="Calibri" panose="020F0502020204030204" pitchFamily="34" charset="0"/>
              </a:rPr>
              <a:t>osób zagrożonych ubóstwem lub wykluczeniem społecznym </a:t>
            </a:r>
            <a:r>
              <a:rPr lang="pl-PL" b="1" dirty="0">
                <a:latin typeface="Calibri" panose="020F0502020204030204" pitchFamily="34" charset="0"/>
              </a:rPr>
              <a:t>jest możliwe, o ile jest ono niezbędne </a:t>
            </a:r>
            <a:r>
              <a:rPr lang="pl-PL" dirty="0">
                <a:latin typeface="Calibri" panose="020F0502020204030204" pitchFamily="34" charset="0"/>
              </a:rPr>
              <a:t>dla skutecznego wsparcia osób zagrożonych ubóstwem lub wykluczeniem </a:t>
            </a:r>
            <a:r>
              <a:rPr lang="pl-PL" dirty="0" smtClean="0">
                <a:latin typeface="Calibri" panose="020F0502020204030204" pitchFamily="34" charset="0"/>
              </a:rPr>
              <a:t>społecznym.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90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6.1.2.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323528" y="1052736"/>
            <a:ext cx="842493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57188" lvl="0" indent="-357188" algn="just">
              <a:buFont typeface="Wingdings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57188" lvl="0" indent="-357188" algn="just">
              <a:buFont typeface="Wingdings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Proces </a:t>
            </a:r>
            <a:r>
              <a:rPr lang="pl-PL" sz="2000" dirty="0">
                <a:latin typeface="Calibri" panose="020F0502020204030204" pitchFamily="34" charset="0"/>
              </a:rPr>
              <a:t>wsparcia osób i rodzin zagrożonych ubóstwem lub wykluczeniem społecznym odbywa się </a:t>
            </a: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oparciu o </a:t>
            </a: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ŚCIEŻKĘ REINTEGRACJI</a:t>
            </a:r>
            <a:r>
              <a:rPr lang="pl-PL" sz="2000" dirty="0" smtClean="0">
                <a:latin typeface="Calibri" panose="020F0502020204030204" pitchFamily="34" charset="0"/>
              </a:rPr>
              <a:t>, </a:t>
            </a:r>
            <a:r>
              <a:rPr lang="pl-PL" sz="2000" dirty="0">
                <a:latin typeface="Calibri" panose="020F0502020204030204" pitchFamily="34" charset="0"/>
              </a:rPr>
              <a:t>stworzoną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indywidualnie</a:t>
            </a:r>
            <a:r>
              <a:rPr lang="pl-PL" sz="2000" dirty="0">
                <a:latin typeface="Calibri" panose="020F0502020204030204" pitchFamily="34" charset="0"/>
              </a:rPr>
              <a:t> dla każdej osoby, rodziny, </a:t>
            </a:r>
            <a:r>
              <a:rPr lang="pl-PL" sz="2000" dirty="0" smtClean="0">
                <a:latin typeface="Calibri" panose="020F0502020204030204" pitchFamily="34" charset="0"/>
              </a:rPr>
              <a:t>z </a:t>
            </a:r>
            <a:r>
              <a:rPr lang="pl-PL" sz="2000" dirty="0">
                <a:latin typeface="Calibri" panose="020F0502020204030204" pitchFamily="34" charset="0"/>
              </a:rPr>
              <a:t>uwzględnieniem diagnozy sytuacji problemowej, zasobów, potencjału, predyspozycji, potrzeb.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57188" lvl="0" indent="-357188" algn="just">
              <a:buFont typeface="Wingdings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Ścieżka </a:t>
            </a:r>
            <a:r>
              <a:rPr lang="pl-PL" sz="2000" dirty="0">
                <a:latin typeface="Calibri" panose="020F0502020204030204" pitchFamily="34" charset="0"/>
              </a:rPr>
              <a:t>reintegracji to najczęściej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długotrwały proces reintegracji </a:t>
            </a:r>
            <a:r>
              <a:rPr lang="pl-PL" sz="2000" dirty="0">
                <a:latin typeface="Calibri" panose="020F0502020204030204" pitchFamily="34" charset="0"/>
              </a:rPr>
              <a:t>osób lub rodzin zagrożonych ubóstwem lub wykluczeniem społecznym </a:t>
            </a:r>
            <a:r>
              <a:rPr lang="pl-PL" sz="2000" dirty="0" smtClean="0">
                <a:latin typeface="Calibri" panose="020F0502020204030204" pitchFamily="34" charset="0"/>
              </a:rPr>
              <a:t>                                     i </a:t>
            </a:r>
            <a:r>
              <a:rPr lang="pl-PL" sz="2000" dirty="0">
                <a:latin typeface="Calibri" panose="020F0502020204030204" pitchFamily="34" charset="0"/>
              </a:rPr>
              <a:t>wyprowadzania tych osób i rodzin z ubóstwa </a:t>
            </a:r>
            <a:r>
              <a:rPr lang="pl-PL" sz="2000" dirty="0" smtClean="0">
                <a:latin typeface="Calibri" panose="020F0502020204030204" pitchFamily="34" charset="0"/>
              </a:rPr>
              <a:t>lub </a:t>
            </a:r>
            <a:r>
              <a:rPr lang="pl-PL" sz="2000" dirty="0">
                <a:latin typeface="Calibri" panose="020F0502020204030204" pitchFamily="34" charset="0"/>
              </a:rPr>
              <a:t>wykluczenia społecznego za pomocą zestawu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kompleksowych i zindywidualizowanych form wsparcia</a:t>
            </a:r>
            <a:r>
              <a:rPr lang="pl-PL" sz="2000" dirty="0">
                <a:latin typeface="Calibri" panose="020F0502020204030204" pitchFamily="34" charset="0"/>
              </a:rPr>
              <a:t>, pozwalających </a:t>
            </a:r>
            <a:r>
              <a:rPr lang="pl-PL" sz="2000" dirty="0" smtClean="0">
                <a:latin typeface="Calibri" panose="020F0502020204030204" pitchFamily="34" charset="0"/>
              </a:rPr>
              <a:t>na </a:t>
            </a:r>
            <a:r>
              <a:rPr lang="pl-PL" sz="2000" dirty="0">
                <a:latin typeface="Calibri" panose="020F0502020204030204" pitchFamily="34" charset="0"/>
              </a:rPr>
              <a:t>reintegrację tych osób lub rodzin.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57188" lvl="0" indent="-357188" algn="just">
              <a:buFont typeface="Wingdings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Ścieżka reintegracji może </a:t>
            </a:r>
            <a:r>
              <a:rPr lang="pl-PL" sz="2000" dirty="0">
                <a:latin typeface="Calibri" panose="020F0502020204030204" pitchFamily="34" charset="0"/>
              </a:rPr>
              <a:t>być realizowana w ramach jednego projektu (ścieżka udziału w projekcie) lub </a:t>
            </a:r>
            <a:r>
              <a:rPr lang="pl-PL" sz="2000" dirty="0" smtClean="0">
                <a:latin typeface="Calibri" panose="020F0502020204030204" pitchFamily="34" charset="0"/>
              </a:rPr>
              <a:t>wykraczać </a:t>
            </a:r>
            <a:r>
              <a:rPr lang="pl-PL" sz="2000" dirty="0">
                <a:latin typeface="Calibri" panose="020F0502020204030204" pitchFamily="34" charset="0"/>
              </a:rPr>
              <a:t>poza ramy jednego projektu i być kontynuowana w innym projekcie lub </a:t>
            </a:r>
            <a:r>
              <a:rPr lang="pl-PL" sz="2000" dirty="0" err="1">
                <a:latin typeface="Calibri" panose="020F0502020204030204" pitchFamily="34" charset="0"/>
              </a:rPr>
              <a:t>pozaprojektowo</a:t>
            </a:r>
            <a:r>
              <a:rPr lang="pl-PL" sz="2000" dirty="0">
                <a:latin typeface="Calibri" panose="020F0502020204030204" pitchFamily="34" charset="0"/>
              </a:rPr>
              <a:t>. Może być realizowana </a:t>
            </a:r>
            <a:r>
              <a:rPr lang="pl-PL" sz="2000" dirty="0" smtClean="0">
                <a:latin typeface="Calibri" panose="020F0502020204030204" pitchFamily="34" charset="0"/>
              </a:rPr>
              <a:t>przez </a:t>
            </a:r>
            <a:r>
              <a:rPr lang="pl-PL" sz="2000" dirty="0">
                <a:latin typeface="Calibri" panose="020F0502020204030204" pitchFamily="34" charset="0"/>
              </a:rPr>
              <a:t>jedną lub kilka instytucji, zazwyczaj w sposób sekwencyjny.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6.1.2.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251520" y="1052736"/>
            <a:ext cx="8568952" cy="472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odniesieniu do osób, których ścieżka reintegracji zakłada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utworzenie przedsiębiorstwa społecznego lub zatrudnienie w takim </a:t>
            </a:r>
            <a:r>
              <a:rPr lang="pl-PL" sz="2000" dirty="0">
                <a:latin typeface="Calibri" panose="020F0502020204030204" pitchFamily="34" charset="0"/>
              </a:rPr>
              <a:t>przedsiębiorstwie, wsparcie jest kontynuowane w ramach Poddziałania </a:t>
            </a:r>
            <a:r>
              <a:rPr lang="pl-PL" sz="2000" dirty="0" smtClean="0">
                <a:latin typeface="Calibri" panose="020F0502020204030204" pitchFamily="34" charset="0"/>
              </a:rPr>
              <a:t>6.3.1. </a:t>
            </a:r>
            <a:r>
              <a:rPr lang="pl-PL" sz="2000" i="1" dirty="0">
                <a:latin typeface="Calibri" panose="020F0502020204030204" pitchFamily="34" charset="0"/>
              </a:rPr>
              <a:t>Podmioty ekonomii społecznej - mechanizm ZIT </a:t>
            </a:r>
            <a:r>
              <a:rPr lang="pl-PL" sz="2000" dirty="0">
                <a:latin typeface="Calibri" panose="020F0502020204030204" pitchFamily="34" charset="0"/>
              </a:rPr>
              <a:t>lub Poddziałania </a:t>
            </a:r>
            <a:r>
              <a:rPr lang="pl-PL" sz="2000" dirty="0" smtClean="0">
                <a:latin typeface="Calibri" panose="020F0502020204030204" pitchFamily="34" charset="0"/>
              </a:rPr>
              <a:t>6.3.2. </a:t>
            </a:r>
            <a:r>
              <a:rPr lang="pl-PL" sz="2000" i="1" dirty="0">
                <a:latin typeface="Calibri" panose="020F0502020204030204" pitchFamily="34" charset="0"/>
              </a:rPr>
              <a:t>Podmioty ekonomii społecznej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ramach ścieżki reintegracji, obok usług aktywnej integracji,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mogą być realizowane usługi społeczne, jeżeli jest to niezbędne </a:t>
            </a:r>
            <a:r>
              <a:rPr lang="pl-PL" sz="2000" dirty="0">
                <a:latin typeface="Calibri" panose="020F0502020204030204" pitchFamily="34" charset="0"/>
              </a:rPr>
              <a:t>dla zapewnienia indywidualizacji i kompleksowości wsparcia dla konkretnej osoby, rodziny, środowiska i przyczynia się do realizacji celów aktywnej </a:t>
            </a:r>
            <a:r>
              <a:rPr lang="pl-PL" sz="2000" dirty="0" smtClean="0">
                <a:latin typeface="Calibri" panose="020F0502020204030204" pitchFamily="34" charset="0"/>
              </a:rPr>
              <a:t>integracji, </a:t>
            </a:r>
            <a:r>
              <a:rPr lang="pl-PL" sz="2000" dirty="0">
                <a:latin typeface="Calibri" panose="020F0502020204030204" pitchFamily="34" charset="0"/>
              </a:rPr>
              <a:t>przy </a:t>
            </a:r>
            <a:r>
              <a:rPr lang="pl-PL" sz="2000" dirty="0" smtClean="0">
                <a:latin typeface="Calibri" panose="020F0502020204030204" pitchFamily="34" charset="0"/>
              </a:rPr>
              <a:t>czym </a:t>
            </a:r>
            <a:r>
              <a:rPr lang="pl-PL" sz="2000" b="1" dirty="0" smtClean="0">
                <a:latin typeface="Calibri" panose="020F0502020204030204" pitchFamily="34" charset="0"/>
              </a:rPr>
              <a:t>wsparcie jest skoncentrowane na osobie i jej potrzebach</a:t>
            </a:r>
            <a:r>
              <a:rPr lang="pl-PL" sz="2000" dirty="0" smtClean="0">
                <a:latin typeface="Calibri" panose="020F0502020204030204" pitchFamily="34" charset="0"/>
              </a:rPr>
              <a:t>, </a:t>
            </a:r>
            <a:r>
              <a:rPr lang="pl-PL" sz="2000" dirty="0">
                <a:latin typeface="Calibri" panose="020F0502020204030204" pitchFamily="34" charset="0"/>
              </a:rPr>
              <a:t>a nie na rozwijaniu usług. </a:t>
            </a:r>
          </a:p>
          <a:p>
            <a:pPr lvl="0" algn="just">
              <a:buNone/>
            </a:pPr>
            <a:endParaRPr lang="pl-PL" sz="2400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4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6.1.2.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266333" y="1052736"/>
            <a:ext cx="8482131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Preferowane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do wsparcia są osoby: </a:t>
            </a:r>
          </a:p>
          <a:p>
            <a:pPr marL="633413"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doświadczające </a:t>
            </a:r>
            <a:r>
              <a:rPr lang="pl-PL" sz="2000" dirty="0">
                <a:latin typeface="Calibri" panose="020F0502020204030204" pitchFamily="34" charset="0"/>
              </a:rPr>
              <a:t>wielokrotnego wykluczenia społecznego, czyli wykluczenia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z </a:t>
            </a:r>
            <a:r>
              <a:rPr lang="pl-PL" sz="2000" dirty="0">
                <a:latin typeface="Calibri" panose="020F0502020204030204" pitchFamily="34" charset="0"/>
              </a:rPr>
              <a:t>powodu więcej niż jednej z przesłanek, o których mowa w definicji  osób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lub </a:t>
            </a:r>
            <a:r>
              <a:rPr lang="pl-PL" sz="2000" dirty="0">
                <a:latin typeface="Calibri" panose="020F0502020204030204" pitchFamily="34" charset="0"/>
              </a:rPr>
              <a:t>rodzin zagrożonych ubóstwem </a:t>
            </a:r>
            <a:r>
              <a:rPr lang="pl-PL" sz="2000" dirty="0" smtClean="0">
                <a:latin typeface="Calibri" panose="020F0502020204030204" pitchFamily="34" charset="0"/>
              </a:rPr>
              <a:t>lub </a:t>
            </a:r>
            <a:r>
              <a:rPr lang="pl-PL" sz="2000" dirty="0">
                <a:latin typeface="Calibri" panose="020F0502020204030204" pitchFamily="34" charset="0"/>
              </a:rPr>
              <a:t>wykluczeniem </a:t>
            </a:r>
            <a:r>
              <a:rPr lang="pl-PL" sz="2000" dirty="0" smtClean="0">
                <a:latin typeface="Calibri" panose="020F0502020204030204" pitchFamily="34" charset="0"/>
              </a:rPr>
              <a:t>społecznym,</a:t>
            </a:r>
          </a:p>
          <a:p>
            <a:pPr marL="633413"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o </a:t>
            </a:r>
            <a:r>
              <a:rPr lang="pl-PL" sz="2000" dirty="0">
                <a:latin typeface="Calibri" panose="020F0502020204030204" pitchFamily="34" charset="0"/>
              </a:rPr>
              <a:t>znacznym lub umiarkowanym stopniu niepełnosprawności, </a:t>
            </a:r>
          </a:p>
          <a:p>
            <a:pPr marL="633413"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z </a:t>
            </a:r>
            <a:r>
              <a:rPr lang="pl-PL" sz="2000" dirty="0">
                <a:latin typeface="Calibri" panose="020F0502020204030204" pitchFamily="34" charset="0"/>
              </a:rPr>
              <a:t>niepełnosprawnościami sprzężonymi, z niepełnosprawnością intelektualną oraz osoby </a:t>
            </a:r>
            <a:r>
              <a:rPr lang="pl-PL" sz="2000" dirty="0" smtClean="0">
                <a:latin typeface="Calibri" panose="020F0502020204030204" pitchFamily="34" charset="0"/>
              </a:rPr>
              <a:t>z </a:t>
            </a:r>
            <a:r>
              <a:rPr lang="pl-PL" sz="2000" dirty="0">
                <a:latin typeface="Calibri" panose="020F0502020204030204" pitchFamily="34" charset="0"/>
              </a:rPr>
              <a:t>zaburzeniami psychicznymi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</a:p>
          <a:p>
            <a:pPr lvl="0" algn="just">
              <a:spcBef>
                <a:spcPts val="0"/>
              </a:spcBef>
              <a:buNone/>
            </a:pPr>
            <a:endParaRPr lang="pl-PL" sz="2000" dirty="0">
              <a:latin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Wsparcie</a:t>
            </a:r>
            <a:r>
              <a:rPr lang="pl-PL" sz="2000" dirty="0">
                <a:latin typeface="Calibri" panose="020F0502020204030204" pitchFamily="34" charset="0"/>
              </a:rPr>
              <a:t> w ramach Osi jest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komplementarne 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z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Programem Operacyjnym Pomoc Żywnościowa 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2014-2020</a:t>
            </a:r>
            <a:r>
              <a:rPr lang="pl-PL" sz="2000" dirty="0" smtClean="0">
                <a:latin typeface="Calibri" panose="020F0502020204030204" pitchFamily="34" charset="0"/>
              </a:rPr>
              <a:t> współfinansowanym ze </a:t>
            </a:r>
            <a:r>
              <a:rPr lang="pl-PL" sz="2000" dirty="0">
                <a:latin typeface="Calibri" panose="020F0502020204030204" pitchFamily="34" charset="0"/>
              </a:rPr>
              <a:t>środków Europejskiego Funduszu Pomocy Najbardziej </a:t>
            </a:r>
            <a:r>
              <a:rPr lang="pl-PL" sz="2000" dirty="0" smtClean="0">
                <a:latin typeface="Calibri" panose="020F0502020204030204" pitchFamily="34" charset="0"/>
              </a:rPr>
              <a:t>Potrzebującym.</a:t>
            </a:r>
            <a:endParaRPr lang="pl-PL" altLang="pl-PL" sz="20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46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6.1.2.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9512" y="1048588"/>
            <a:ext cx="8568952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Wsparcie kierowane </a:t>
            </a:r>
            <a:r>
              <a:rPr lang="pl-PL" sz="2000" dirty="0">
                <a:latin typeface="Calibri" panose="020F0502020204030204" pitchFamily="34" charset="0"/>
              </a:rPr>
              <a:t>jest do osób, wobec których zastosowanie wyłącznie instrumentów i usług rynku pracy jest niewystarczające i istnieje konieczność zastosowania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w pierwszej kolejności instrumentów aktywnej integracji 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/>
            </a:r>
            <a:b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</a:b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o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charakterze społecznym</a:t>
            </a:r>
            <a:r>
              <a:rPr lang="pl-PL" sz="2000" dirty="0">
                <a:latin typeface="Calibri" panose="020F0502020204030204" pitchFamily="34" charset="0"/>
              </a:rPr>
              <a:t>.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W  </a:t>
            </a:r>
            <a:r>
              <a:rPr lang="pl-PL" sz="2000" dirty="0">
                <a:latin typeface="Calibri" panose="020F0502020204030204" pitchFamily="34" charset="0"/>
              </a:rPr>
              <a:t>przypadku projektów, w ramach których wsparciem objęte są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osoby bezrobotne zarejestrowane w 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PUP, </a:t>
            </a:r>
            <a:r>
              <a:rPr lang="pl-PL" sz="2000" dirty="0">
                <a:latin typeface="Calibri" panose="020F0502020204030204" pitchFamily="34" charset="0"/>
              </a:rPr>
              <a:t>a których głównym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celem jest aktywizacja zawodowa </a:t>
            </a:r>
            <a:r>
              <a:rPr lang="pl-PL" sz="2000" dirty="0">
                <a:latin typeface="Calibri" panose="020F0502020204030204" pitchFamily="34" charset="0"/>
              </a:rPr>
              <a:t>uczestników, wsparcie kierowane jest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wyłącznie</a:t>
            </a:r>
            <a:r>
              <a:rPr lang="pl-PL" sz="2000" dirty="0">
                <a:latin typeface="Calibri" panose="020F0502020204030204" pitchFamily="34" charset="0"/>
              </a:rPr>
              <a:t> do osób zakwalifikowanych do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III profilu 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pomocy (</a:t>
            </a:r>
            <a:r>
              <a:rPr lang="pl-PL" sz="2000" dirty="0">
                <a:solidFill>
                  <a:schemeClr val="accent2"/>
                </a:solidFill>
                <a:latin typeface="Calibri" panose="020F0502020204030204" pitchFamily="34" charset="0"/>
              </a:rPr>
              <a:t>dla osób oddalonych od rynku pracy, wymagających szczególnego </a:t>
            </a:r>
            <a:r>
              <a:rPr lang="pl-PL" sz="20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wsparcia)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 </a:t>
            </a:r>
            <a:r>
              <a:rPr lang="pl-PL" sz="2000" dirty="0">
                <a:latin typeface="Calibri" panose="020F0502020204030204" pitchFamily="34" charset="0"/>
              </a:rPr>
              <a:t>i skierowanych do objęcia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Programem Aktywizacja i 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Integracja</a:t>
            </a:r>
            <a:r>
              <a:rPr lang="pl-PL" sz="2000" dirty="0" smtClean="0">
                <a:latin typeface="Calibri" panose="020F0502020204030204" pitchFamily="34" charset="0"/>
              </a:rPr>
              <a:t>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Calibri" panose="020F0502020204030204" pitchFamily="34" charset="0"/>
              </a:rPr>
              <a:t>Osoby </a:t>
            </a:r>
            <a:r>
              <a:rPr lang="pl-PL" sz="2000" b="1" dirty="0">
                <a:latin typeface="Calibri" panose="020F0502020204030204" pitchFamily="34" charset="0"/>
              </a:rPr>
              <a:t>bezrobotne zakwalifikowane do profilu I lub II </a:t>
            </a:r>
            <a:r>
              <a:rPr lang="pl-PL" sz="2000" dirty="0">
                <a:latin typeface="Calibri" panose="020F0502020204030204" pitchFamily="34" charset="0"/>
              </a:rPr>
              <a:t>mogą w ramach projektów zostać objęte </a:t>
            </a:r>
            <a:r>
              <a:rPr lang="pl-PL" sz="2000" b="1" dirty="0">
                <a:latin typeface="Calibri" panose="020F0502020204030204" pitchFamily="34" charset="0"/>
              </a:rPr>
              <a:t>wyłącznie usługami aktywnej integracji </a:t>
            </a:r>
            <a:r>
              <a:rPr lang="pl-PL" sz="2000" b="1" dirty="0" smtClean="0">
                <a:latin typeface="Calibri" panose="020F0502020204030204" pitchFamily="34" charset="0"/>
              </a:rPr>
              <a:t>                               o </a:t>
            </a:r>
            <a:r>
              <a:rPr lang="pl-PL" sz="2000" b="1" dirty="0">
                <a:latin typeface="Calibri" panose="020F0502020204030204" pitchFamily="34" charset="0"/>
              </a:rPr>
              <a:t>charakterze społecznym.</a:t>
            </a:r>
          </a:p>
          <a:p>
            <a:pPr algn="just">
              <a:buNone/>
            </a:pPr>
            <a:endParaRPr lang="pl-PL" altLang="pl-PL" sz="25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58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6.1.2.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9512" y="1052736"/>
            <a:ext cx="864096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Beneficjenci </a:t>
            </a:r>
            <a:r>
              <a:rPr lang="pl-PL" sz="2000" dirty="0">
                <a:latin typeface="Calibri" panose="020F0502020204030204" pitchFamily="34" charset="0"/>
              </a:rPr>
              <a:t>w umowie o dofinansowanie projektu są zobowiązani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do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informowania właściwych terytorialnie OPS 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i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PCPR o realizowanych projektach</a:t>
            </a:r>
            <a:r>
              <a:rPr lang="pl-PL" sz="2000" dirty="0">
                <a:latin typeface="Calibri" panose="020F0502020204030204" pitchFamily="34" charset="0"/>
              </a:rPr>
              <a:t>, m.in. w celu zachowania zgodności planowanego wsparcia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ze </a:t>
            </a:r>
            <a:r>
              <a:rPr lang="pl-PL" sz="2000" dirty="0">
                <a:latin typeface="Calibri" panose="020F0502020204030204" pitchFamily="34" charset="0"/>
              </a:rPr>
              <a:t>ścieżkami reintegracji opracowanymi przez niniejsze instytucje </a:t>
            </a:r>
            <a:r>
              <a:rPr lang="pl-PL" sz="2000" dirty="0" smtClean="0">
                <a:latin typeface="Calibri" panose="020F0502020204030204" pitchFamily="34" charset="0"/>
              </a:rPr>
              <a:t>dla </a:t>
            </a:r>
            <a:r>
              <a:rPr lang="pl-PL" sz="2000" dirty="0">
                <a:latin typeface="Calibri" panose="020F0502020204030204" pitchFamily="34" charset="0"/>
              </a:rPr>
              <a:t>ich klientów lub uczestników projektów przez nie realizowanych i niepowielania wsparcia </a:t>
            </a:r>
            <a:r>
              <a:rPr lang="pl-PL" sz="2000" dirty="0" smtClean="0">
                <a:latin typeface="Calibri" panose="020F0502020204030204" pitchFamily="34" charset="0"/>
              </a:rPr>
              <a:t>już </a:t>
            </a:r>
            <a:r>
              <a:rPr lang="pl-PL" sz="2000" dirty="0">
                <a:latin typeface="Calibri" panose="020F0502020204030204" pitchFamily="34" charset="0"/>
              </a:rPr>
              <a:t>udzielonego danej osobie.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algn="just">
              <a:buNone/>
            </a:pPr>
            <a:endParaRPr lang="pl-PL" altLang="pl-PL" sz="25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5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6.1.2.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9512" y="1052736"/>
            <a:ext cx="8568952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Calibri" panose="020F0502020204030204" pitchFamily="34" charset="0"/>
              </a:rPr>
              <a:t>Kursy </a:t>
            </a:r>
            <a:r>
              <a:rPr lang="pl-PL" sz="2000" b="1" dirty="0">
                <a:latin typeface="Calibri" panose="020F0502020204030204" pitchFamily="34" charset="0"/>
              </a:rPr>
              <a:t>i szkolenia </a:t>
            </a:r>
            <a:r>
              <a:rPr lang="pl-PL" sz="2000" dirty="0">
                <a:latin typeface="Calibri" panose="020F0502020204030204" pitchFamily="34" charset="0"/>
              </a:rPr>
              <a:t>odbywające się w ramach usług aktywnej integracji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o </a:t>
            </a:r>
            <a:r>
              <a:rPr lang="pl-PL" sz="2000" dirty="0">
                <a:latin typeface="Calibri" panose="020F0502020204030204" pitchFamily="34" charset="0"/>
              </a:rPr>
              <a:t>charakterze zawodowym </a:t>
            </a:r>
            <a:r>
              <a:rPr lang="pl-PL" sz="2000" b="1" dirty="0">
                <a:latin typeface="Calibri" panose="020F0502020204030204" pitchFamily="34" charset="0"/>
              </a:rPr>
              <a:t>muszą zostać zakończone uzyskaniem kwalifikacji lub kompetencji,</a:t>
            </a:r>
            <a:r>
              <a:rPr lang="pl-PL" sz="2000" dirty="0">
                <a:latin typeface="Calibri" panose="020F0502020204030204" pitchFamily="34" charset="0"/>
              </a:rPr>
              <a:t> przy czym przez kwalifikacje należy rozumieć formalny wynik oceny i walidacji, uzyskany w momencie potwierdzenia </a:t>
            </a:r>
            <a:r>
              <a:rPr lang="pl-PL" sz="2000" dirty="0" smtClean="0">
                <a:latin typeface="Calibri" panose="020F0502020204030204" pitchFamily="34" charset="0"/>
              </a:rPr>
              <a:t>przez właściwy organ</a:t>
            </a:r>
            <a:r>
              <a:rPr lang="pl-PL" sz="2000" dirty="0">
                <a:latin typeface="Calibri" panose="020F0502020204030204" pitchFamily="34" charset="0"/>
              </a:rPr>
              <a:t>, </a:t>
            </a:r>
            <a:r>
              <a:rPr lang="pl-PL" sz="2000" dirty="0" smtClean="0">
                <a:latin typeface="Calibri" panose="020F0502020204030204" pitchFamily="34" charset="0"/>
              </a:rPr>
              <a:t>że </a:t>
            </a:r>
            <a:r>
              <a:rPr lang="pl-PL" sz="2000" dirty="0">
                <a:latin typeface="Calibri" panose="020F0502020204030204" pitchFamily="34" charset="0"/>
              </a:rPr>
              <a:t>dana osoba osiągnęła efekty uczenia się spełniające określone standardy.  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lvl="0" algn="just">
              <a:buNone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Usługi </a:t>
            </a:r>
            <a:r>
              <a:rPr lang="pl-PL" sz="2000" dirty="0">
                <a:latin typeface="Calibri" panose="020F0502020204030204" pitchFamily="34" charset="0"/>
              </a:rPr>
              <a:t>reintegracji społecznej i zawodowej realizowane przez CIS i KIS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są </a:t>
            </a:r>
            <a:r>
              <a:rPr lang="pl-PL" sz="2000" dirty="0">
                <a:latin typeface="Calibri" panose="020F0502020204030204" pitchFamily="34" charset="0"/>
              </a:rPr>
              <a:t>uznawane </a:t>
            </a:r>
            <a:r>
              <a:rPr lang="pl-PL" sz="2000" dirty="0" smtClean="0">
                <a:latin typeface="Calibri" panose="020F0502020204030204" pitchFamily="34" charset="0"/>
              </a:rPr>
              <a:t>za </a:t>
            </a:r>
            <a:r>
              <a:rPr lang="pl-PL" sz="2000" dirty="0">
                <a:latin typeface="Calibri" panose="020F0502020204030204" pitchFamily="34" charset="0"/>
              </a:rPr>
              <a:t>kompleksową usługę aktywnej integracji, obejmującej integrację społeczną i </a:t>
            </a:r>
            <a:r>
              <a:rPr lang="pl-PL" sz="2000" dirty="0" smtClean="0">
                <a:latin typeface="Calibri" panose="020F0502020204030204" pitchFamily="34" charset="0"/>
              </a:rPr>
              <a:t>zawodową.</a:t>
            </a:r>
          </a:p>
          <a:p>
            <a:pPr lvl="0" algn="just">
              <a:buNone/>
            </a:pPr>
            <a:endParaRPr lang="pl-PL" sz="2500" dirty="0" smtClean="0">
              <a:latin typeface="Calibri" panose="020F0502020204030204" pitchFamily="34" charset="0"/>
            </a:endParaRPr>
          </a:p>
          <a:p>
            <a:pPr algn="just">
              <a:buNone/>
            </a:pPr>
            <a:endParaRPr lang="pl-PL" altLang="pl-PL" sz="25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2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6.1.2.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4517" y="1052736"/>
            <a:ext cx="8573947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Beneficjent </a:t>
            </a:r>
            <a:r>
              <a:rPr lang="pl-PL" sz="2000" dirty="0">
                <a:latin typeface="Calibri" panose="020F0502020204030204" pitchFamily="34" charset="0"/>
              </a:rPr>
              <a:t>jest zobowiązany w umowie o dofinansowanie projektu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do </a:t>
            </a:r>
            <a:r>
              <a:rPr lang="pl-PL" sz="2000" b="1" dirty="0">
                <a:latin typeface="Calibri" panose="020F0502020204030204" pitchFamily="34" charset="0"/>
              </a:rPr>
              <a:t>zachowania trwałości</a:t>
            </a:r>
            <a:r>
              <a:rPr lang="pl-PL" sz="2000" dirty="0">
                <a:latin typeface="Calibri" panose="020F0502020204030204" pitchFamily="34" charset="0"/>
              </a:rPr>
              <a:t> utworzonych w ramach projektu podmiotów (CIS/KIS) po zakończeniu realizacji projektu </a:t>
            </a:r>
            <a:r>
              <a:rPr lang="pl-PL" sz="2000" b="1" dirty="0" smtClean="0">
                <a:latin typeface="Calibri" panose="020F0502020204030204" pitchFamily="34" charset="0"/>
              </a:rPr>
              <a:t>co </a:t>
            </a:r>
            <a:r>
              <a:rPr lang="pl-PL" sz="2000" b="1" dirty="0">
                <a:latin typeface="Calibri" panose="020F0502020204030204" pitchFamily="34" charset="0"/>
              </a:rPr>
              <a:t>najmniej przez okres odpowiadający okresowi realizacji projektu.</a:t>
            </a:r>
            <a:r>
              <a:rPr lang="pl-PL" sz="2000" dirty="0">
                <a:latin typeface="Calibri" panose="020F0502020204030204" pitchFamily="34" charset="0"/>
              </a:rPr>
              <a:t> IZ RPO WP weryfikuje spełnienie warunku trwałości po upływie okresu wskazanego w umowie </a:t>
            </a:r>
            <a:r>
              <a:rPr lang="pl-PL" sz="2000" dirty="0" smtClean="0">
                <a:latin typeface="Calibri" panose="020F0502020204030204" pitchFamily="34" charset="0"/>
              </a:rPr>
              <a:t>                                        o </a:t>
            </a:r>
            <a:r>
              <a:rPr lang="pl-PL" sz="2000" dirty="0">
                <a:latin typeface="Calibri" panose="020F0502020204030204" pitchFamily="34" charset="0"/>
              </a:rPr>
              <a:t>dofinansowanie projektu.</a:t>
            </a:r>
          </a:p>
          <a:p>
            <a:pPr lvl="0" algn="just">
              <a:buNone/>
            </a:pPr>
            <a:endParaRPr lang="pl-PL" sz="2500" dirty="0" smtClean="0">
              <a:latin typeface="Calibri" panose="020F0502020204030204" pitchFamily="34" charset="0"/>
            </a:endParaRPr>
          </a:p>
          <a:p>
            <a:pPr algn="just">
              <a:buNone/>
            </a:pPr>
            <a:endParaRPr lang="pl-PL" altLang="pl-PL" sz="25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35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700015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 sz="21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18</a:t>
            </a:fld>
            <a:endParaRPr lang="pl-PL" alt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0" y="1700808"/>
            <a:ext cx="9144000" cy="2304256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  <a:t>EFEKTYWNOŚĆ </a:t>
            </a:r>
            <a:b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  <a:t>SPOŁECZNO - ZATRUDNIENIOWA </a:t>
            </a:r>
            <a:b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  <a:t>W </a:t>
            </a:r>
            <a:r>
              <a:rPr lang="pl-PL" altLang="pl-PL" sz="3600" b="1" dirty="0">
                <a:solidFill>
                  <a:schemeClr val="bg1"/>
                </a:solidFill>
                <a:latin typeface="Calibri" pitchFamily="34" charset="0"/>
              </a:rPr>
              <a:t>PROJEKTACH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1187624" y="188640"/>
            <a:ext cx="7848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EFEKTYWNOŚĆ SPOŁECZNO - ZATRUDNIENIOWA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– podstawowe informacje</a:t>
            </a:r>
            <a:endParaRPr lang="pl-PL" altLang="pl-PL" sz="16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9512" y="980728"/>
            <a:ext cx="8712968" cy="561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800" dirty="0" smtClean="0">
                <a:latin typeface="Calibri"/>
                <a:ea typeface="Calibri"/>
                <a:cs typeface="Times New Roman"/>
              </a:rPr>
              <a:t>Efektywność 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społeczno-zatrudnieniowa mierzy </a:t>
            </a:r>
            <a:r>
              <a:rPr lang="pl-PL" sz="1800" b="1" dirty="0" smtClean="0">
                <a:solidFill>
                  <a:srgbClr val="800000"/>
                </a:solidFill>
                <a:latin typeface="Calibri"/>
                <a:ea typeface="Calibri"/>
                <a:cs typeface="Times New Roman"/>
              </a:rPr>
              <a:t>efekty reintegracji 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uczestników projektu osiągnięte w wyniku realizacji ścieżki udziału w projekcie</a:t>
            </a:r>
            <a:r>
              <a:rPr lang="pl-PL" sz="1800" dirty="0" smtClean="0">
                <a:latin typeface="Calibri"/>
                <a:ea typeface="Calibri"/>
                <a:cs typeface="Times New Roman"/>
              </a:rPr>
              <a:t> w 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dwóch </a:t>
            </a:r>
            <a:r>
              <a:rPr lang="pl-PL" sz="1800" dirty="0" smtClean="0">
                <a:latin typeface="Calibri"/>
                <a:ea typeface="Calibri"/>
                <a:cs typeface="Times New Roman"/>
              </a:rPr>
              <a:t>wymiarach:</a:t>
            </a:r>
          </a:p>
          <a:p>
            <a:pPr marL="711200" lvl="1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w wymiarze społecznym, </a:t>
            </a:r>
          </a:p>
          <a:p>
            <a:pPr marL="711200" lvl="1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8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w wymiarze zatrudnieniowym.</a:t>
            </a:r>
          </a:p>
          <a:p>
            <a:pPr lvl="8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pl-PL" sz="10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latin typeface="Calibri"/>
                <a:ea typeface="Calibri"/>
                <a:cs typeface="Times New Roman"/>
              </a:rPr>
              <a:t>Efektywność społeczno-zatrudnieniowa jest mierzona:</a:t>
            </a:r>
          </a:p>
          <a:p>
            <a:pPr marL="711200" lvl="1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/>
                <a:ea typeface="Calibri"/>
                <a:cs typeface="Times New Roman"/>
              </a:rPr>
              <a:t>wśród uczestników projektu </a:t>
            </a:r>
            <a:r>
              <a:rPr lang="pl-PL" sz="1800" dirty="0">
                <a:solidFill>
                  <a:srgbClr val="800000"/>
                </a:solidFill>
                <a:latin typeface="Calibri"/>
                <a:ea typeface="Calibri"/>
                <a:cs typeface="Times New Roman"/>
              </a:rPr>
              <a:t>względem ich sytuacji w momencie rozpoczęcia udziału </a:t>
            </a:r>
            <a:r>
              <a:rPr lang="pl-PL" sz="1800" dirty="0" smtClean="0">
                <a:solidFill>
                  <a:srgbClr val="800000"/>
                </a:solidFill>
                <a:latin typeface="Calibri"/>
                <a:ea typeface="Calibri"/>
                <a:cs typeface="Times New Roman"/>
              </a:rPr>
              <a:t>w </a:t>
            </a:r>
            <a:r>
              <a:rPr lang="pl-PL" sz="1800" dirty="0">
                <a:solidFill>
                  <a:srgbClr val="800000"/>
                </a:solidFill>
                <a:latin typeface="Calibri"/>
                <a:ea typeface="Calibri"/>
                <a:cs typeface="Times New Roman"/>
              </a:rPr>
              <a:t>projekcie 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rozumianego jako udział w pierwszej formie wsparcia w projekcie,</a:t>
            </a:r>
          </a:p>
          <a:p>
            <a:pPr marL="711200" lvl="1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/>
                <a:ea typeface="Calibri"/>
                <a:cs typeface="Times New Roman"/>
              </a:rPr>
              <a:t>wśród uczestników projektu, </a:t>
            </a:r>
            <a:r>
              <a:rPr lang="pl-PL" sz="1800" dirty="0">
                <a:solidFill>
                  <a:srgbClr val="800000"/>
                </a:solidFill>
                <a:latin typeface="Calibri"/>
                <a:ea typeface="Calibri"/>
                <a:cs typeface="Times New Roman"/>
              </a:rPr>
              <a:t>którzy zakończyli udział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 w projekcie </a:t>
            </a:r>
            <a:r>
              <a:rPr lang="pl-PL" sz="1800" dirty="0" smtClean="0">
                <a:latin typeface="Calibri"/>
                <a:ea typeface="Calibri"/>
                <a:cs typeface="Times New Roman"/>
              </a:rPr>
              <a:t>(zakończyli uczestnictwo 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w formie lub formach wsparcia realizowanych w ramach projektu zgodnie ze ścieżką udziału w projekcie), przy czym zakończenie udziału w projekcie </a:t>
            </a:r>
            <a:r>
              <a:rPr lang="pl-PL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pl-PL" sz="1800" dirty="0" smtClean="0">
                <a:latin typeface="Calibri"/>
                <a:ea typeface="Calibri"/>
                <a:cs typeface="Times New Roman"/>
              </a:rPr>
            </a:br>
            <a:r>
              <a:rPr lang="pl-PL" sz="1800" dirty="0" smtClean="0">
                <a:latin typeface="Calibri"/>
                <a:ea typeface="Calibri"/>
                <a:cs typeface="Times New Roman"/>
              </a:rPr>
              <a:t>z 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powodu podjęcia zatrudnienia wcześniej niż uprzednio było to planowane można uznać za zakończenie udziału w projekcie zgodnie z zaplanowaną ścieżką udziału </a:t>
            </a:r>
            <a:r>
              <a:rPr lang="pl-PL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pl-PL" sz="1800" dirty="0" smtClean="0">
                <a:latin typeface="Calibri"/>
                <a:ea typeface="Calibri"/>
                <a:cs typeface="Times New Roman"/>
              </a:rPr>
            </a:br>
            <a:r>
              <a:rPr lang="pl-PL" sz="1800" dirty="0" smtClean="0">
                <a:latin typeface="Calibri"/>
                <a:ea typeface="Calibri"/>
                <a:cs typeface="Times New Roman"/>
              </a:rPr>
              <a:t>w 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projekcie,</a:t>
            </a:r>
          </a:p>
          <a:p>
            <a:pPr marL="711200" lvl="1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/>
                <a:ea typeface="Calibri"/>
                <a:cs typeface="Times New Roman"/>
              </a:rPr>
              <a:t>w stosunku do łącznej liczby uczestników projektu, którzy zakończyli udział w projekcie </a:t>
            </a:r>
            <a:r>
              <a:rPr lang="pl-PL" sz="1800" dirty="0">
                <a:solidFill>
                  <a:srgbClr val="800000"/>
                </a:solidFill>
                <a:latin typeface="Calibri"/>
                <a:ea typeface="Calibri"/>
                <a:cs typeface="Times New Roman"/>
              </a:rPr>
              <a:t>zgodnie ze ścieżką udziału </a:t>
            </a:r>
            <a:r>
              <a:rPr lang="pl-PL" sz="1800" dirty="0">
                <a:latin typeface="Calibri"/>
                <a:ea typeface="Calibri"/>
                <a:cs typeface="Times New Roman"/>
              </a:rPr>
              <a:t>w projekcie.</a:t>
            </a:r>
          </a:p>
          <a:p>
            <a:pPr lvl="8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pl-PL" sz="100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8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CEL </a:t>
            </a: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PODDZIAŁANIA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052736"/>
            <a:ext cx="89289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800"/>
              </a:spcAft>
              <a:buNone/>
            </a:pPr>
            <a:r>
              <a:rPr lang="pl-PL" sz="1800" b="1" dirty="0">
                <a:latin typeface="Calibri" pitchFamily="34" charset="0"/>
              </a:rPr>
              <a:t>Celem </a:t>
            </a:r>
            <a:r>
              <a:rPr lang="pl-PL" sz="1800" b="1" dirty="0" smtClean="0">
                <a:latin typeface="Calibri" pitchFamily="34" charset="0"/>
              </a:rPr>
              <a:t>podziałania </a:t>
            </a:r>
            <a:r>
              <a:rPr lang="pl-PL" sz="1800" b="1" dirty="0" smtClean="0">
                <a:latin typeface="Calibri" pitchFamily="34" charset="0"/>
              </a:rPr>
              <a:t>6.1 jest</a:t>
            </a:r>
            <a:r>
              <a:rPr lang="pl-PL" sz="1800" dirty="0" smtClean="0">
                <a:latin typeface="Calibri" pitchFamily="34" charset="0"/>
              </a:rPr>
              <a:t> </a:t>
            </a:r>
            <a:r>
              <a:rPr lang="pl-PL" sz="1800" b="1" dirty="0">
                <a:solidFill>
                  <a:srgbClr val="C00000"/>
                </a:solidFill>
                <a:latin typeface="Calibri" pitchFamily="34" charset="0"/>
              </a:rPr>
              <a:t>zwiększone zatrudnienie </a:t>
            </a:r>
            <a:r>
              <a:rPr lang="pl-PL" sz="1800" b="1" dirty="0" smtClean="0">
                <a:solidFill>
                  <a:srgbClr val="C00000"/>
                </a:solidFill>
                <a:latin typeface="Calibri" pitchFamily="34" charset="0"/>
              </a:rPr>
              <a:t>osób dotkniętych </a:t>
            </a:r>
            <a:r>
              <a:rPr lang="pl-PL" sz="1800" b="1" dirty="0">
                <a:solidFill>
                  <a:srgbClr val="C00000"/>
                </a:solidFill>
                <a:latin typeface="Calibri" pitchFamily="34" charset="0"/>
              </a:rPr>
              <a:t>i </a:t>
            </a:r>
            <a:r>
              <a:rPr lang="pl-PL" sz="1800" b="1" dirty="0" smtClean="0">
                <a:solidFill>
                  <a:srgbClr val="C00000"/>
                </a:solidFill>
                <a:latin typeface="Calibri" pitchFamily="34" charset="0"/>
              </a:rPr>
              <a:t>zagrożonych ubóstwem </a:t>
            </a:r>
            <a:r>
              <a:rPr lang="pl-PL" sz="1800" b="1" dirty="0" smtClean="0">
                <a:solidFill>
                  <a:srgbClr val="C00000"/>
                </a:solidFill>
                <a:latin typeface="Calibri" pitchFamily="34" charset="0"/>
              </a:rPr>
              <a:t>i </a:t>
            </a:r>
            <a:r>
              <a:rPr lang="pl-PL" sz="1800" b="1" dirty="0" smtClean="0">
                <a:solidFill>
                  <a:srgbClr val="C00000"/>
                </a:solidFill>
                <a:latin typeface="Calibri" pitchFamily="34" charset="0"/>
              </a:rPr>
              <a:t>wykluczeniem </a:t>
            </a:r>
            <a:r>
              <a:rPr lang="pl-PL" sz="1800" b="1" dirty="0">
                <a:solidFill>
                  <a:srgbClr val="C00000"/>
                </a:solidFill>
                <a:latin typeface="Calibri" pitchFamily="34" charset="0"/>
              </a:rPr>
              <a:t>społecznym,</a:t>
            </a:r>
            <a:r>
              <a:rPr lang="pl-PL" sz="1800" dirty="0">
                <a:solidFill>
                  <a:srgbClr val="C00000"/>
                </a:solidFill>
                <a:latin typeface="Calibri" pitchFamily="34" charset="0"/>
              </a:rPr>
              <a:t> tj</a:t>
            </a:r>
            <a:r>
              <a:rPr lang="pl-PL" sz="1800" dirty="0" smtClean="0">
                <a:solidFill>
                  <a:srgbClr val="C00000"/>
                </a:solidFill>
                <a:latin typeface="Calibri" pitchFamily="34" charset="0"/>
              </a:rPr>
              <a:t>.:</a:t>
            </a:r>
            <a:endParaRPr lang="pl-PL" sz="1800" b="1" dirty="0" smtClean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902896" y="6451281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  <p:sp>
        <p:nvSpPr>
          <p:cNvPr id="17" name="Prostokąt zaokrąglony 16"/>
          <p:cNvSpPr/>
          <p:nvPr/>
        </p:nvSpPr>
        <p:spPr>
          <a:xfrm>
            <a:off x="200656" y="2383003"/>
            <a:ext cx="8630908" cy="757965"/>
          </a:xfrm>
          <a:prstGeom prst="roundRect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zakładających wdrażanie kompleksowych programów aktywizacji społeczno-zawodowej skierowanych </a:t>
            </a:r>
            <a:r>
              <a:rPr lang="pl-PL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do 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osób, rodzin, środowisk lub lokalnych społeczności, w oparciu o ścieżkę reintegracji stworzoną </a:t>
            </a:r>
            <a:r>
              <a:rPr lang="pl-PL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indywidualnie dla 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każdego uczestnika wsparcia</a:t>
            </a:r>
          </a:p>
        </p:txBody>
      </p:sp>
      <p:sp>
        <p:nvSpPr>
          <p:cNvPr id="18" name="Prostokąt zaokrąglony 17"/>
          <p:cNvSpPr/>
          <p:nvPr/>
        </p:nvSpPr>
        <p:spPr>
          <a:xfrm>
            <a:off x="211705" y="3359392"/>
            <a:ext cx="8645767" cy="717679"/>
          </a:xfrm>
          <a:prstGeom prst="roundRect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wykorzystujących w możliwie największym stopniu instrumenty wolontariatu, animacji środowiskowej, podejścia oddolnego oraz ekonomii społecznej</a:t>
            </a:r>
          </a:p>
        </p:txBody>
      </p:sp>
      <p:sp>
        <p:nvSpPr>
          <p:cNvPr id="19" name="Prostokąt zaokrąglony 18"/>
          <p:cNvSpPr/>
          <p:nvPr/>
        </p:nvSpPr>
        <p:spPr>
          <a:xfrm>
            <a:off x="232460" y="4309266"/>
            <a:ext cx="8634719" cy="703910"/>
          </a:xfrm>
          <a:prstGeom prst="roundRect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przewidujących partnerską współpracę z instytucjami integracji i pomocy społecznej, instytucjami rynku pracy, pracodawcami i PES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251520" y="5301208"/>
            <a:ext cx="8645767" cy="1008112"/>
          </a:xfrm>
          <a:prstGeom prst="roundRect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pozwalających na skierowanie wsparcia do osób, które bez udziału w nim mają </a:t>
            </a:r>
            <a:r>
              <a:rPr lang="pl-PL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najmniejszą 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szansę </a:t>
            </a:r>
            <a:r>
              <a:rPr lang="pl-PL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na 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rozwiązanie dotykających je problemów, w szczególności osób </a:t>
            </a:r>
            <a:r>
              <a:rPr lang="pl-PL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z 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niepełnosprawnościami oraz zamieszkujących na obszarach o ponadprzeciętnym poziomie wykluczenia społecznego w </a:t>
            </a:r>
            <a:r>
              <a:rPr lang="pl-PL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województwie</a:t>
            </a:r>
            <a:r>
              <a:rPr lang="pl-PL" sz="15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endParaRPr lang="pl-PL" sz="15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1187624" y="188640"/>
            <a:ext cx="7848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EFEKTYWNOŚĆ SPOŁECZNO - ZATRUDNIENIOWA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– WYMIAR SPOŁECZNY</a:t>
            </a:r>
            <a:endParaRPr lang="pl-PL" altLang="pl-PL" sz="16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9512" y="1124744"/>
            <a:ext cx="8712968" cy="514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800" dirty="0" smtClean="0">
                <a:latin typeface="Calibri" panose="020F0502020204030204" pitchFamily="34" charset="0"/>
              </a:rPr>
              <a:t> </a:t>
            </a:r>
            <a:r>
              <a:rPr lang="pl-PL" sz="18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Efektywność </a:t>
            </a:r>
            <a:r>
              <a:rPr lang="pl-PL" sz="1800" dirty="0">
                <a:solidFill>
                  <a:srgbClr val="800000"/>
                </a:solidFill>
                <a:latin typeface="Calibri" panose="020F0502020204030204" pitchFamily="34" charset="0"/>
              </a:rPr>
              <a:t>społeczno-zatrudnieniowa </a:t>
            </a:r>
            <a:r>
              <a:rPr lang="pl-PL" sz="1800" b="1" dirty="0">
                <a:solidFill>
                  <a:srgbClr val="800000"/>
                </a:solidFill>
                <a:latin typeface="Calibri" panose="020F0502020204030204" pitchFamily="34" charset="0"/>
              </a:rPr>
              <a:t>w wymiarze społecznym </a:t>
            </a:r>
            <a:r>
              <a:rPr lang="pl-PL" sz="1800" dirty="0">
                <a:solidFill>
                  <a:srgbClr val="800000"/>
                </a:solidFill>
                <a:latin typeface="Calibri" panose="020F0502020204030204" pitchFamily="34" charset="0"/>
              </a:rPr>
              <a:t>oznacza odsetek uczestników projektu, którzy po zakończeniu udziału w projekcie:</a:t>
            </a:r>
          </a:p>
          <a:p>
            <a:pPr marL="631825" lvl="0" indent="-285750" algn="just">
              <a:buFont typeface="Wingdings" pitchFamily="2" charset="2"/>
              <a:buChar char="§"/>
            </a:pPr>
            <a:r>
              <a:rPr lang="pl-PL" sz="17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dokonali </a:t>
            </a:r>
            <a:r>
              <a:rPr lang="pl-PL" sz="1700" dirty="0">
                <a:solidFill>
                  <a:srgbClr val="800000"/>
                </a:solidFill>
                <a:latin typeface="Calibri" panose="020F0502020204030204" pitchFamily="34" charset="0"/>
              </a:rPr>
              <a:t>postępu w procesie aktywizacji społeczno-zatrudnieniowej i zmniejszenia dystansu do </a:t>
            </a:r>
            <a:r>
              <a:rPr lang="pl-PL" sz="17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zatrudnienia </a:t>
            </a:r>
            <a:r>
              <a:rPr lang="pl-PL" sz="1700" dirty="0" smtClean="0">
                <a:latin typeface="Calibri" panose="020F0502020204030204" pitchFamily="34" charset="0"/>
              </a:rPr>
              <a:t>(w szczególności: rozpoczęcie </a:t>
            </a:r>
            <a:r>
              <a:rPr lang="pl-PL" sz="1700" dirty="0">
                <a:latin typeface="Calibri" panose="020F0502020204030204" pitchFamily="34" charset="0"/>
              </a:rPr>
              <a:t>nauki, </a:t>
            </a:r>
            <a:r>
              <a:rPr lang="pl-PL" sz="1700" dirty="0" smtClean="0">
                <a:latin typeface="Calibri" panose="020F0502020204030204" pitchFamily="34" charset="0"/>
              </a:rPr>
              <a:t>wzmocnienie </a:t>
            </a:r>
            <a:r>
              <a:rPr lang="pl-PL" sz="1700" dirty="0">
                <a:latin typeface="Calibri" panose="020F0502020204030204" pitchFamily="34" charset="0"/>
              </a:rPr>
              <a:t>motywacji do pracy po </a:t>
            </a:r>
            <a:r>
              <a:rPr lang="pl-PL" sz="1700" dirty="0" smtClean="0">
                <a:latin typeface="Calibri" panose="020F0502020204030204" pitchFamily="34" charset="0"/>
              </a:rPr>
              <a:t>projekcie, zwiększenie </a:t>
            </a:r>
            <a:r>
              <a:rPr lang="pl-PL" sz="1700" dirty="0">
                <a:latin typeface="Calibri" panose="020F0502020204030204" pitchFamily="34" charset="0"/>
              </a:rPr>
              <a:t>pewności siebie i własnych </a:t>
            </a:r>
            <a:r>
              <a:rPr lang="pl-PL" sz="1700" dirty="0" smtClean="0">
                <a:latin typeface="Calibri" panose="020F0502020204030204" pitchFamily="34" charset="0"/>
              </a:rPr>
              <a:t>umiejętności, poprawa </a:t>
            </a:r>
            <a:r>
              <a:rPr lang="pl-PL" sz="1700" dirty="0">
                <a:latin typeface="Calibri" panose="020F0502020204030204" pitchFamily="34" charset="0"/>
              </a:rPr>
              <a:t>umiejętności rozwiązywania pojawiających się </a:t>
            </a:r>
            <a:r>
              <a:rPr lang="pl-PL" sz="1700" dirty="0" smtClean="0">
                <a:latin typeface="Calibri" panose="020F0502020204030204" pitchFamily="34" charset="0"/>
              </a:rPr>
              <a:t>problemów, podjęcie wolontariatu, poprawa </a:t>
            </a:r>
            <a:r>
              <a:rPr lang="pl-PL" sz="1700" dirty="0">
                <a:latin typeface="Calibri" panose="020F0502020204030204" pitchFamily="34" charset="0"/>
              </a:rPr>
              <a:t>stanu </a:t>
            </a:r>
            <a:r>
              <a:rPr lang="pl-PL" sz="1700" dirty="0" smtClean="0">
                <a:latin typeface="Calibri" panose="020F0502020204030204" pitchFamily="34" charset="0"/>
              </a:rPr>
              <a:t>zdrowia, ograniczenie nałogów, </a:t>
            </a:r>
            <a:r>
              <a:rPr lang="pl-PL" sz="1700" dirty="0">
                <a:latin typeface="Calibri" panose="020F0502020204030204" pitchFamily="34" charset="0"/>
              </a:rPr>
              <a:t>w przypadku </a:t>
            </a:r>
            <a:r>
              <a:rPr lang="pl-PL" sz="1700" dirty="0" smtClean="0">
                <a:latin typeface="Calibri" panose="020F0502020204030204" pitchFamily="34" charset="0"/>
              </a:rPr>
              <a:t>osób                                                      z niepełnosprawnościami - doświadczenie </a:t>
            </a:r>
            <a:r>
              <a:rPr lang="pl-PL" sz="1700" dirty="0">
                <a:latin typeface="Calibri" panose="020F0502020204030204" pitchFamily="34" charset="0"/>
              </a:rPr>
              <a:t>widocznej poprawy </a:t>
            </a:r>
            <a:r>
              <a:rPr lang="pl-PL" sz="1700" dirty="0" smtClean="0">
                <a:latin typeface="Calibri" panose="020F0502020204030204" pitchFamily="34" charset="0"/>
              </a:rPr>
              <a:t>w funkcjonowaniu),</a:t>
            </a:r>
            <a:endParaRPr lang="pl-PL" sz="1700" dirty="0">
              <a:latin typeface="Calibri" panose="020F0502020204030204" pitchFamily="34" charset="0"/>
            </a:endParaRPr>
          </a:p>
          <a:p>
            <a:pPr algn="just">
              <a:buNone/>
            </a:pPr>
            <a:r>
              <a:rPr lang="pl-PL" sz="1700" dirty="0">
                <a:latin typeface="Calibri" panose="020F0502020204030204" pitchFamily="34" charset="0"/>
              </a:rPr>
              <a:t>lub </a:t>
            </a:r>
          </a:p>
          <a:p>
            <a:pPr marL="631825" lvl="0" indent="-285750" algn="just">
              <a:buFont typeface="Wingdings" pitchFamily="2" charset="2"/>
              <a:buChar char="§"/>
            </a:pPr>
            <a:r>
              <a:rPr lang="pl-PL" sz="17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podjęli </a:t>
            </a:r>
            <a:r>
              <a:rPr lang="pl-PL" sz="1700" dirty="0">
                <a:solidFill>
                  <a:srgbClr val="800000"/>
                </a:solidFill>
                <a:latin typeface="Calibri" panose="020F0502020204030204" pitchFamily="34" charset="0"/>
              </a:rPr>
              <a:t>dalszą aktywizację </a:t>
            </a:r>
            <a:r>
              <a:rPr lang="pl-PL" sz="1700" dirty="0">
                <a:latin typeface="Calibri" panose="020F0502020204030204" pitchFamily="34" charset="0"/>
              </a:rPr>
              <a:t>w formie, </a:t>
            </a:r>
            <a:r>
              <a:rPr lang="pl-PL" sz="1700" dirty="0" smtClean="0">
                <a:latin typeface="Calibri" panose="020F0502020204030204" pitchFamily="34" charset="0"/>
              </a:rPr>
              <a:t>która:</a:t>
            </a: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Calibri" panose="020F0502020204030204" pitchFamily="34" charset="0"/>
              </a:rPr>
              <a:t>obrazuje </a:t>
            </a:r>
            <a:r>
              <a:rPr lang="pl-PL" sz="1700" dirty="0">
                <a:latin typeface="Calibri" panose="020F0502020204030204" pitchFamily="34" charset="0"/>
              </a:rPr>
              <a:t>postęp w procesie aktywizacji społecznej i zmniejsza dystans </a:t>
            </a:r>
            <a:r>
              <a:rPr lang="pl-PL" sz="1700" dirty="0" smtClean="0">
                <a:latin typeface="Calibri" panose="020F0502020204030204" pitchFamily="34" charset="0"/>
              </a:rPr>
              <a:t/>
            </a:r>
            <a:br>
              <a:rPr lang="pl-PL" sz="1700" dirty="0" smtClean="0">
                <a:latin typeface="Calibri" panose="020F0502020204030204" pitchFamily="34" charset="0"/>
              </a:rPr>
            </a:br>
            <a:r>
              <a:rPr lang="pl-PL" sz="1700" dirty="0" smtClean="0">
                <a:latin typeface="Calibri" panose="020F0502020204030204" pitchFamily="34" charset="0"/>
              </a:rPr>
              <a:t>do </a:t>
            </a:r>
            <a:r>
              <a:rPr lang="pl-PL" sz="1700" dirty="0">
                <a:latin typeface="Calibri" panose="020F0502020204030204" pitchFamily="34" charset="0"/>
              </a:rPr>
              <a:t>zatrudnienia,</a:t>
            </a: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Calibri" panose="020F0502020204030204" pitchFamily="34" charset="0"/>
              </a:rPr>
              <a:t>nie </a:t>
            </a:r>
            <a:r>
              <a:rPr lang="pl-PL" sz="1700" dirty="0">
                <a:latin typeface="Calibri" panose="020F0502020204030204" pitchFamily="34" charset="0"/>
              </a:rPr>
              <a:t>jest tożsama z formą aktywizacji, którą uczestnik projektu otrzymywał </a:t>
            </a:r>
            <a:r>
              <a:rPr lang="pl-PL" sz="1700" dirty="0" smtClean="0">
                <a:latin typeface="Calibri" panose="020F0502020204030204" pitchFamily="34" charset="0"/>
              </a:rPr>
              <a:t/>
            </a:r>
            <a:br>
              <a:rPr lang="pl-PL" sz="1700" dirty="0" smtClean="0">
                <a:latin typeface="Calibri" panose="020F0502020204030204" pitchFamily="34" charset="0"/>
              </a:rPr>
            </a:br>
            <a:r>
              <a:rPr lang="pl-PL" sz="1700" dirty="0" smtClean="0">
                <a:latin typeface="Calibri" panose="020F0502020204030204" pitchFamily="34" charset="0"/>
              </a:rPr>
              <a:t>przed </a:t>
            </a:r>
            <a:r>
              <a:rPr lang="pl-PL" sz="1700" dirty="0">
                <a:latin typeface="Calibri" panose="020F0502020204030204" pitchFamily="34" charset="0"/>
              </a:rPr>
              <a:t>projektem,</a:t>
            </a: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Calibri" panose="020F0502020204030204" pitchFamily="34" charset="0"/>
              </a:rPr>
              <a:t>nie </a:t>
            </a:r>
            <a:r>
              <a:rPr lang="pl-PL" sz="1700" dirty="0">
                <a:latin typeface="Calibri" panose="020F0502020204030204" pitchFamily="34" charset="0"/>
              </a:rPr>
              <a:t>jest tożsama z formą aktywizacji, którą uczestnik projektu otrzymywał </a:t>
            </a:r>
            <a:r>
              <a:rPr lang="pl-PL" sz="1700" dirty="0" smtClean="0">
                <a:latin typeface="Calibri" panose="020F0502020204030204" pitchFamily="34" charset="0"/>
              </a:rPr>
              <a:t/>
            </a:r>
            <a:br>
              <a:rPr lang="pl-PL" sz="1700" dirty="0" smtClean="0">
                <a:latin typeface="Calibri" panose="020F0502020204030204" pitchFamily="34" charset="0"/>
              </a:rPr>
            </a:br>
            <a:r>
              <a:rPr lang="pl-PL" sz="1700" dirty="0" smtClean="0">
                <a:latin typeface="Calibri" panose="020F0502020204030204" pitchFamily="34" charset="0"/>
              </a:rPr>
              <a:t>w </a:t>
            </a:r>
            <a:r>
              <a:rPr lang="pl-PL" sz="1700" dirty="0">
                <a:latin typeface="Calibri" panose="020F0502020204030204" pitchFamily="34" charset="0"/>
              </a:rPr>
              <a:t>ramach projektu, chyba że nie jest ona finansowana ze środków EFS i że stanowi postęp </a:t>
            </a:r>
            <a:r>
              <a:rPr lang="pl-PL" sz="1700" dirty="0" smtClean="0">
                <a:latin typeface="Calibri" panose="020F0502020204030204" pitchFamily="34" charset="0"/>
              </a:rPr>
              <a:t>w </a:t>
            </a:r>
            <a:r>
              <a:rPr lang="pl-PL" sz="1700" dirty="0">
                <a:latin typeface="Calibri" panose="020F0502020204030204" pitchFamily="34" charset="0"/>
              </a:rPr>
              <a:t>stosunku do sytuacji uczestnika projektu w momencie rozpoczęcia udziału </a:t>
            </a:r>
            <a:r>
              <a:rPr lang="pl-PL" sz="1700" dirty="0" smtClean="0">
                <a:latin typeface="Calibri" panose="020F0502020204030204" pitchFamily="34" charset="0"/>
              </a:rPr>
              <a:t>w </a:t>
            </a:r>
            <a:r>
              <a:rPr lang="pl-PL" sz="1700" dirty="0">
                <a:latin typeface="Calibri" panose="020F0502020204030204" pitchFamily="34" charset="0"/>
              </a:rPr>
              <a:t>projekcie</a:t>
            </a:r>
            <a:r>
              <a:rPr lang="pl-PL" sz="1700" dirty="0" smtClean="0">
                <a:latin typeface="Calibri" panose="020F0502020204030204" pitchFamily="34" charset="0"/>
              </a:rPr>
              <a:t>.</a:t>
            </a:r>
            <a:endParaRPr lang="pl-PL" sz="1700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33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1187624" y="188640"/>
            <a:ext cx="7848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EFEKTYWNOŚĆ SPOŁECZNO - ZATRUDNIENIOWA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– WYMIAR SPOŁECZNY</a:t>
            </a:r>
            <a:endParaRPr lang="pl-PL" altLang="pl-PL" sz="16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9512" y="1124744"/>
            <a:ext cx="8712968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just">
              <a:buNone/>
            </a:pPr>
            <a:endParaRPr lang="pl-PL" sz="800" b="1" dirty="0" smtClean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Calibri" panose="020F0502020204030204" pitchFamily="34" charset="0"/>
              </a:rPr>
              <a:t>Wskaźnik </a:t>
            </a:r>
            <a:r>
              <a:rPr lang="pl-PL" sz="2000" b="1" dirty="0">
                <a:latin typeface="Calibri" panose="020F0502020204030204" pitchFamily="34" charset="0"/>
              </a:rPr>
              <a:t>efektywności społeczno-zatrudnieniowej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w wymiarze społecznym </a:t>
            </a:r>
            <a:r>
              <a:rPr lang="pl-PL" sz="2000" dirty="0">
                <a:latin typeface="Calibri" panose="020F0502020204030204" pitchFamily="34" charset="0"/>
              </a:rPr>
              <a:t>jest mierzony </a:t>
            </a: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terminie do </a:t>
            </a:r>
            <a:r>
              <a:rPr lang="pl-PL" sz="2000" b="1" u="sng" dirty="0">
                <a:solidFill>
                  <a:srgbClr val="800000"/>
                </a:solidFill>
                <a:latin typeface="Calibri" panose="020F0502020204030204" pitchFamily="34" charset="0"/>
              </a:rPr>
              <a:t>trzech miesięcy (min. 90 dni)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 </a:t>
            </a:r>
            <a:r>
              <a:rPr lang="pl-PL" sz="2000" dirty="0">
                <a:latin typeface="Calibri" panose="020F0502020204030204" pitchFamily="34" charset="0"/>
              </a:rPr>
              <a:t>od zakończenia udziału uczestnika w projekcie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pl-PL" sz="2000" dirty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Potwierdzenie osiągnięcia wskaźnika efektywności społeczno-zatrudnieniowej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wymiarze społecznym następuje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</a:rPr>
              <a:t>na podstawie dokumentów potwierdzających postęp </a:t>
            </a:r>
            <a:r>
              <a:rPr lang="pl-PL" sz="2000" dirty="0">
                <a:latin typeface="Calibri" panose="020F0502020204030204" pitchFamily="34" charset="0"/>
              </a:rPr>
              <a:t>w procesie aktywizacji społeczno-zawodowej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i </a:t>
            </a:r>
            <a:r>
              <a:rPr lang="pl-PL" sz="2000" dirty="0">
                <a:latin typeface="Calibri" panose="020F0502020204030204" pitchFamily="34" charset="0"/>
              </a:rPr>
              <a:t>zmniejszenie dystansu do zatrudnienia </a:t>
            </a:r>
            <a:r>
              <a:rPr lang="pl-PL" sz="2000" dirty="0" smtClean="0">
                <a:latin typeface="Calibri" panose="020F0502020204030204" pitchFamily="34" charset="0"/>
              </a:rPr>
              <a:t>lub </a:t>
            </a:r>
            <a:r>
              <a:rPr lang="pl-PL" sz="2000" dirty="0">
                <a:latin typeface="Calibri" panose="020F0502020204030204" pitchFamily="34" charset="0"/>
              </a:rPr>
              <a:t>udział </a:t>
            </a: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dalszej aktywizacji społecznej, społeczno-zawodowej lub zawodowej, np.:</a:t>
            </a:r>
          </a:p>
          <a:p>
            <a:pPr marL="1028700" lvl="1" algn="just">
              <a:buFont typeface="Wingdings" panose="05000000000000000000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</a:rPr>
              <a:t>opinia psychologa lub pracownika socjalnego, </a:t>
            </a:r>
          </a:p>
          <a:p>
            <a:pPr marL="1028700" lvl="1" algn="just">
              <a:buFont typeface="Wingdings" panose="05000000000000000000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</a:rPr>
              <a:t>zaświadczenie o rejestracji </a:t>
            </a:r>
            <a:r>
              <a:rPr lang="pl-PL" sz="2000" dirty="0" smtClean="0">
                <a:latin typeface="Calibri" panose="020F0502020204030204" pitchFamily="34" charset="0"/>
              </a:rPr>
              <a:t>w PUP, </a:t>
            </a:r>
            <a:endParaRPr lang="pl-PL" sz="2000" dirty="0">
              <a:latin typeface="Calibri" panose="020F0502020204030204" pitchFamily="34" charset="0"/>
            </a:endParaRPr>
          </a:p>
          <a:p>
            <a:pPr marL="1028700" lvl="1" algn="just">
              <a:buFont typeface="Wingdings" panose="05000000000000000000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</a:rPr>
              <a:t>zaświadczenie o udziale w </a:t>
            </a:r>
            <a:r>
              <a:rPr lang="pl-PL" sz="2000" dirty="0" smtClean="0">
                <a:latin typeface="Calibri" panose="020F0502020204030204" pitchFamily="34" charset="0"/>
              </a:rPr>
              <a:t>KIS, </a:t>
            </a:r>
            <a:endParaRPr lang="pl-PL" sz="2000" dirty="0">
              <a:latin typeface="Calibri" panose="020F0502020204030204" pitchFamily="34" charset="0"/>
            </a:endParaRPr>
          </a:p>
          <a:p>
            <a:pPr marL="1028700" lvl="1" algn="just">
              <a:buFont typeface="Wingdings" panose="05000000000000000000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</a:rPr>
              <a:t>kopia indywidualnego programu zatrudnienia socjalnego realizowanego w </a:t>
            </a:r>
            <a:r>
              <a:rPr lang="pl-PL" sz="2000" dirty="0" smtClean="0">
                <a:latin typeface="Calibri" panose="020F0502020204030204" pitchFamily="34" charset="0"/>
              </a:rPr>
              <a:t>CIS.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pl-PL" alt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06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9512" y="1124744"/>
            <a:ext cx="8712968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8000" lvl="0" indent="-2880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Calibri" panose="020F0502020204030204" pitchFamily="34" charset="0"/>
                <a:ea typeface="Calibri"/>
                <a:cs typeface="Times New Roman"/>
              </a:rPr>
              <a:t>Wskaźnik efektywności społeczno – zatrudnieniowej </a:t>
            </a: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w wymiarze zatrudnieniowym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: </a:t>
            </a:r>
          </a:p>
          <a:p>
            <a:pPr marL="709613" lvl="1" indent="-287338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12788" algn="l"/>
              </a:tabLst>
            </a:pP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mierzony jest w stosunku do wszystkich uczestników,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którzy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w momencie rozpoczęcia udziału w projekcie byli osobami bezrobotnymi lub osobami biernymi zawodowo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,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z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wyłączeniem osób, które w ramach projektu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</a:b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lub po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zakończeniu jego realizacji podjęły naukę w formach szkolnych,</a:t>
            </a:r>
          </a:p>
          <a:p>
            <a:pPr marL="709613" lvl="1" indent="-287338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12788" algn="l"/>
              </a:tabLst>
            </a:pP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uwzględnia osoby, które </a:t>
            </a:r>
            <a:r>
              <a:rPr lang="pl-PL" sz="2000" dirty="0" smtClean="0">
                <a:solidFill>
                  <a:srgbClr val="8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zakończyły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udział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w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projekcie; zakończenie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udziału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</a:b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w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projekcie to zakończenie uczestnictwa w formie lub formach wsparcia realizowanych </a:t>
            </a:r>
            <a:r>
              <a:rPr lang="pl-PL" sz="2000" dirty="0">
                <a:solidFill>
                  <a:srgbClr val="8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zgodnie ze ścieżką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udziału w projekcie (w przypadku projektów, których celem jest podjęcie zatrudnienia, zakończenie udziału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</a:b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w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projekcie z powodu podjęcia pracy wcześniej, niż uprzednio było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</a:b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to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planowane, należy uznać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za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zakończenie udziału w projekcie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zgodnie </a:t>
            </a:r>
            <a:b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</a:b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ze ścieżką udziału),</a:t>
            </a:r>
          </a:p>
          <a:p>
            <a:pPr marL="709613" lvl="1" indent="-287338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12788" algn="l"/>
              </a:tabLst>
            </a:pP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określa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minimalny odsetek uczestników, którzy powinni podjąć zatrudnienie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</a:b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w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wyniku objęcia wsparciem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w projekcie.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187624" y="188640"/>
            <a:ext cx="7848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EFEKTYWNOŚĆ SPOŁECZNO - ZATRUDNIENIOWA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– WYMIAR ZATRUDNIENIOWY</a:t>
            </a:r>
            <a:endParaRPr lang="pl-PL" altLang="pl-PL" sz="16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0" y="1124744"/>
            <a:ext cx="889248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8000" lvl="0" indent="-2880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800" dirty="0" smtClean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288000" lvl="0" indent="-2880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800" dirty="0" smtClean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288000" lvl="0" indent="-2880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800" dirty="0" smtClean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288000" lvl="0" indent="-28800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     Kryterium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dotyczące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wskaźnika efektywności zatrudnieniowej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mierzone jest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</a:b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w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stosunku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do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wszystkich uczestników, którzy w momencie rozpoczęcia udziału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                w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projekcie byli osobami bezrobotnymi lub osobami biernymi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zawodowo. Uwzględnia osoby, które zakończyły </a:t>
            </a:r>
            <a:r>
              <a:rPr lang="pl-PL" sz="2000" dirty="0">
                <a:latin typeface="Calibri" panose="020F0502020204030204" pitchFamily="34" charset="0"/>
                <a:ea typeface="Calibri"/>
                <a:cs typeface="Times New Roman"/>
              </a:rPr>
              <a:t>udział w projekcie i określa minimalny odsetek uczestników, którzy powinni podjąć zatrudnienie w wyniku objęcia wsparciem </a:t>
            </a:r>
            <a:r>
              <a:rPr lang="pl-PL" sz="2000" dirty="0" smtClean="0">
                <a:latin typeface="Calibri" panose="020F0502020204030204" pitchFamily="34" charset="0"/>
                <a:ea typeface="Calibri"/>
                <a:cs typeface="Times New Roman"/>
              </a:rPr>
              <a:t>w projekcie.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1187624" y="188640"/>
            <a:ext cx="7848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EFEKTYWNOŚĆ SPOŁECZNO - ZATRUDNIENIOWA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– WYMIAR ZATRUDNIENIOWY</a:t>
            </a:r>
            <a:endParaRPr lang="pl-PL" altLang="pl-PL" sz="16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38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79512" y="1124744"/>
            <a:ext cx="8712968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8000" lvl="0" indent="-2880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Calibri" panose="020F0502020204030204" pitchFamily="34" charset="0"/>
              </a:rPr>
              <a:t>Zatrudnienie </a:t>
            </a:r>
            <a:r>
              <a:rPr lang="pl-PL" sz="2000" dirty="0">
                <a:latin typeface="Calibri" panose="020F0502020204030204" pitchFamily="34" charset="0"/>
              </a:rPr>
              <a:t>to podjęcie pracy w oparciu </a:t>
            </a:r>
            <a:r>
              <a:rPr lang="pl-PL" sz="2000" dirty="0" smtClean="0">
                <a:latin typeface="Calibri" panose="020F0502020204030204" pitchFamily="34" charset="0"/>
              </a:rPr>
              <a:t>o: </a:t>
            </a:r>
          </a:p>
          <a:p>
            <a:pPr marL="288000" lvl="0" indent="-288000" algn="just">
              <a:spcBef>
                <a:spcPts val="0"/>
              </a:spcBef>
              <a:spcAft>
                <a:spcPts val="0"/>
              </a:spcAft>
              <a:buNone/>
            </a:pPr>
            <a:endParaRPr lang="pl-PL" sz="1000" dirty="0" smtClean="0">
              <a:latin typeface="Calibri" panose="020F0502020204030204" pitchFamily="34" charset="0"/>
            </a:endParaRPr>
          </a:p>
          <a:p>
            <a:pPr marL="540000" lvl="0" indent="-28800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1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stosunek pracy </a:t>
            </a:r>
            <a:r>
              <a:rPr lang="pl-PL" sz="1800" dirty="0" smtClean="0">
                <a:latin typeface="Calibri" panose="020F0502020204030204" pitchFamily="34" charset="0"/>
              </a:rPr>
              <a:t>– kryterium należy </a:t>
            </a:r>
            <a:r>
              <a:rPr lang="pl-PL" sz="1800" dirty="0">
                <a:latin typeface="Calibri" panose="020F0502020204030204" pitchFamily="34" charset="0"/>
              </a:rPr>
              <a:t>uznać </a:t>
            </a:r>
            <a:r>
              <a:rPr lang="pl-PL" sz="1800" dirty="0" smtClean="0">
                <a:latin typeface="Calibri" panose="020F0502020204030204" pitchFamily="34" charset="0"/>
              </a:rPr>
              <a:t>za </a:t>
            </a:r>
            <a:r>
              <a:rPr lang="pl-PL" sz="1800" dirty="0">
                <a:latin typeface="Calibri" panose="020F0502020204030204" pitchFamily="34" charset="0"/>
              </a:rPr>
              <a:t>spełnione, jeżeli uczestnik projektu zostanie zatrudniony na nieprzerwany okres </a:t>
            </a:r>
            <a:r>
              <a:rPr lang="pl-PL" sz="1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co </a:t>
            </a:r>
            <a:r>
              <a:rPr lang="pl-PL" sz="1800" b="1" dirty="0">
                <a:solidFill>
                  <a:srgbClr val="800000"/>
                </a:solidFill>
                <a:latin typeface="Calibri" panose="020F0502020204030204" pitchFamily="34" charset="0"/>
              </a:rPr>
              <a:t>najmniej trzech miesięcy, przynajmniej na </a:t>
            </a:r>
            <a:r>
              <a:rPr lang="pl-PL" sz="1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½ etatu,</a:t>
            </a:r>
          </a:p>
          <a:p>
            <a:pPr marL="540000" lvl="0" indent="-288000" algn="just">
              <a:spcBef>
                <a:spcPts val="0"/>
              </a:spcBef>
              <a:spcAft>
                <a:spcPts val="0"/>
              </a:spcAft>
              <a:buNone/>
            </a:pPr>
            <a:endParaRPr lang="pl-PL" sz="800" b="1" dirty="0" smtClean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540000" lvl="0" indent="-28800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1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stosunek cywilnoprawny </a:t>
            </a:r>
            <a:r>
              <a:rPr lang="pl-PL" sz="1800" dirty="0" smtClean="0">
                <a:latin typeface="Calibri" panose="020F0502020204030204" pitchFamily="34" charset="0"/>
              </a:rPr>
              <a:t>– kryterium należy uznać za spełnione, jeżeli: umowa cywilnoprawna jest zawarta </a:t>
            </a:r>
            <a:r>
              <a:rPr lang="pl-PL" sz="1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na okres minimum trzech miesięcy oraz wartość umowy jest równa lub wyższa od trzykrotności minimalnego wynagrodzenia za pracę</a:t>
            </a:r>
            <a:r>
              <a:rPr lang="pl-PL" sz="18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 </a:t>
            </a:r>
            <a:r>
              <a:rPr lang="pl-PL" sz="1800" dirty="0">
                <a:latin typeface="Calibri" panose="020F0502020204030204" pitchFamily="34" charset="0"/>
              </a:rPr>
              <a:t>ustalanego </a:t>
            </a:r>
            <a:r>
              <a:rPr lang="pl-PL" sz="1800" dirty="0" smtClean="0">
                <a:latin typeface="Calibri" panose="020F0502020204030204" pitchFamily="34" charset="0"/>
              </a:rPr>
              <a:t>na </a:t>
            </a:r>
            <a:r>
              <a:rPr lang="pl-PL" sz="1800" dirty="0">
                <a:latin typeface="Calibri" panose="020F0502020204030204" pitchFamily="34" charset="0"/>
              </a:rPr>
              <a:t>podstawie przepisów o minimalnym wynagrodzeniu za </a:t>
            </a:r>
            <a:r>
              <a:rPr lang="pl-PL" sz="1800" dirty="0" smtClean="0">
                <a:latin typeface="Calibri" panose="020F0502020204030204" pitchFamily="34" charset="0"/>
              </a:rPr>
              <a:t>pracę.                             W </a:t>
            </a:r>
            <a:r>
              <a:rPr lang="pl-PL" sz="1800" dirty="0">
                <a:latin typeface="Calibri" panose="020F0502020204030204" pitchFamily="34" charset="0"/>
              </a:rPr>
              <a:t>przypadku umowy </a:t>
            </a:r>
            <a:r>
              <a:rPr lang="pl-PL" sz="1800" dirty="0" smtClean="0">
                <a:latin typeface="Calibri" panose="020F0502020204030204" pitchFamily="34" charset="0"/>
              </a:rPr>
              <a:t>o </a:t>
            </a:r>
            <a:r>
              <a:rPr lang="pl-PL" sz="1800" dirty="0">
                <a:latin typeface="Calibri" panose="020F0502020204030204" pitchFamily="34" charset="0"/>
              </a:rPr>
              <a:t>dzieło, w której nie </a:t>
            </a:r>
            <a:r>
              <a:rPr lang="pl-PL" sz="1800" dirty="0" smtClean="0">
                <a:latin typeface="Calibri" panose="020F0502020204030204" pitchFamily="34" charset="0"/>
              </a:rPr>
              <a:t>określono czasu </a:t>
            </a:r>
            <a:r>
              <a:rPr lang="pl-PL" sz="1800" dirty="0">
                <a:latin typeface="Calibri" panose="020F0502020204030204" pitchFamily="34" charset="0"/>
              </a:rPr>
              <a:t>trwania umowy, wartość umowy musi być równa </a:t>
            </a:r>
            <a:r>
              <a:rPr lang="pl-PL" sz="1800" dirty="0" smtClean="0">
                <a:latin typeface="Calibri" panose="020F0502020204030204" pitchFamily="34" charset="0"/>
              </a:rPr>
              <a:t>lub </a:t>
            </a:r>
            <a:r>
              <a:rPr lang="pl-PL" sz="1800" dirty="0">
                <a:latin typeface="Calibri" panose="020F0502020204030204" pitchFamily="34" charset="0"/>
              </a:rPr>
              <a:t>wyższa od trzykrotności minimalnego wynagrodzenia za pracę ustalanego na podstawie przepisów o minimalnym wynagrodzeniu za pracę</a:t>
            </a:r>
            <a:r>
              <a:rPr lang="pl-PL" sz="1800" dirty="0" smtClean="0">
                <a:latin typeface="Calibri" panose="020F0502020204030204" pitchFamily="34" charset="0"/>
              </a:rPr>
              <a:t>,</a:t>
            </a:r>
          </a:p>
          <a:p>
            <a:pPr marL="540000" lvl="0" indent="-28800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pl-PL" sz="800" dirty="0">
              <a:latin typeface="Calibri" panose="020F0502020204030204" pitchFamily="34" charset="0"/>
            </a:endParaRPr>
          </a:p>
          <a:p>
            <a:pPr marL="540000" lvl="0" indent="-28800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1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podjęcie </a:t>
            </a:r>
            <a:r>
              <a:rPr lang="pl-PL" sz="1800" b="1" dirty="0">
                <a:solidFill>
                  <a:srgbClr val="800000"/>
                </a:solidFill>
                <a:latin typeface="Calibri" panose="020F0502020204030204" pitchFamily="34" charset="0"/>
              </a:rPr>
              <a:t>działalności </a:t>
            </a:r>
            <a:r>
              <a:rPr lang="pl-PL" sz="1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gospodarczej</a:t>
            </a:r>
            <a:r>
              <a:rPr lang="pl-PL" sz="18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 </a:t>
            </a:r>
            <a:r>
              <a:rPr lang="pl-PL" sz="1800" dirty="0" smtClean="0">
                <a:latin typeface="Calibri" panose="020F0502020204030204" pitchFamily="34" charset="0"/>
              </a:rPr>
              <a:t>- </a:t>
            </a:r>
            <a:r>
              <a:rPr lang="pl-PL" sz="1800" dirty="0">
                <a:latin typeface="Calibri" panose="020F0502020204030204" pitchFamily="34" charset="0"/>
              </a:rPr>
              <a:t>w</a:t>
            </a:r>
            <a:r>
              <a:rPr lang="pl-PL" sz="1800" dirty="0" smtClean="0">
                <a:latin typeface="Calibri" panose="020F0502020204030204" pitchFamily="34" charset="0"/>
              </a:rPr>
              <a:t>arunkiem </a:t>
            </a:r>
            <a:r>
              <a:rPr lang="pl-PL" sz="1800" dirty="0">
                <a:latin typeface="Calibri" panose="020F0502020204030204" pitchFamily="34" charset="0"/>
              </a:rPr>
              <a:t>uwzględnienia uczestnika projektu, który po zakończeniu udziału w projekcie podjął działalność gospodarczą, w liczbie osób pracujących jest dostarczenie dokumentu potwierdzającego fakt prowadzenia działalności gospodarczej przez okres minimum trzech miesięcy po zakończeniu udziału w </a:t>
            </a:r>
            <a:r>
              <a:rPr lang="pl-PL" sz="1800" dirty="0" smtClean="0">
                <a:latin typeface="Calibri" panose="020F0502020204030204" pitchFamily="34" charset="0"/>
              </a:rPr>
              <a:t>projekcie.</a:t>
            </a:r>
            <a:endParaRPr lang="pl-PL" altLang="pl-PL" sz="18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1187624" y="188640"/>
            <a:ext cx="7848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EFEKTYWNOŚĆ SPOŁECZNO - ZATRUDNIENIOWA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– WYMIAR ZATRUDNIENIOWY</a:t>
            </a:r>
            <a:endParaRPr lang="pl-PL" altLang="pl-PL" sz="16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38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251520" y="1124744"/>
            <a:ext cx="8640960" cy="501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8000" indent="-2880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 smtClean="0">
                <a:latin typeface="Calibri" panose="020F0502020204030204" pitchFamily="34" charset="0"/>
              </a:rPr>
              <a:t>W </a:t>
            </a:r>
            <a:r>
              <a:rPr lang="pl-PL" sz="1800" dirty="0">
                <a:latin typeface="Calibri" panose="020F0502020204030204" pitchFamily="34" charset="0"/>
              </a:rPr>
              <a:t>celu potwierdzenia podjęcia pracy wystarczające jest dostarczenie przez uczestnika projektu </a:t>
            </a:r>
            <a:r>
              <a:rPr lang="pl-PL" sz="1800" b="1" dirty="0">
                <a:latin typeface="Calibri" panose="020F0502020204030204" pitchFamily="34" charset="0"/>
              </a:rPr>
              <a:t>dokumentów potwierdzających podjęcie pracy </a:t>
            </a:r>
            <a:r>
              <a:rPr lang="pl-PL" sz="1800" dirty="0">
                <a:latin typeface="Calibri" panose="020F0502020204030204" pitchFamily="34" charset="0"/>
              </a:rPr>
              <a:t>na co najmniej </a:t>
            </a:r>
            <a:r>
              <a:rPr lang="pl-PL" sz="1800" dirty="0" smtClean="0">
                <a:latin typeface="Calibri" panose="020F0502020204030204" pitchFamily="34" charset="0"/>
              </a:rPr>
              <a:t>3 </a:t>
            </a:r>
            <a:r>
              <a:rPr lang="pl-PL" sz="1800" dirty="0">
                <a:latin typeface="Calibri" panose="020F0502020204030204" pitchFamily="34" charset="0"/>
              </a:rPr>
              <a:t>miesiące lub prowadzenia działalności gospodarczej przez co najmniej </a:t>
            </a:r>
            <a:r>
              <a:rPr lang="pl-PL" sz="1800" dirty="0" smtClean="0">
                <a:latin typeface="Calibri" panose="020F0502020204030204" pitchFamily="34" charset="0"/>
              </a:rPr>
              <a:t>3 miesiące.</a:t>
            </a:r>
            <a:endParaRPr lang="pl-PL" sz="1800" dirty="0">
              <a:latin typeface="Calibri" panose="020F0502020204030204" pitchFamily="34" charset="0"/>
            </a:endParaRPr>
          </a:p>
          <a:p>
            <a:pPr marL="288000" indent="-2880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latin typeface="Calibri" panose="020F0502020204030204" pitchFamily="34" charset="0"/>
              </a:rPr>
              <a:t>Kryterium efektywności zatrudnieniowej odnosi się do odsetka osób, które podjęły pracę w okresie do trzech miesięcy (przez </a:t>
            </a:r>
            <a:r>
              <a:rPr lang="pl-PL" sz="1800" dirty="0" smtClean="0">
                <a:latin typeface="Calibri" panose="020F0502020204030204" pitchFamily="34" charset="0"/>
              </a:rPr>
              <a:t>3 </a:t>
            </a:r>
            <a:r>
              <a:rPr lang="pl-PL" sz="1800" dirty="0">
                <a:latin typeface="Calibri" panose="020F0502020204030204" pitchFamily="34" charset="0"/>
              </a:rPr>
              <a:t>miesiące należy rozumieć okres co najmniej 90 dni kalendarzowych) następujących po dniu, w którym zakończyły udział </a:t>
            </a:r>
            <a:br>
              <a:rPr lang="pl-PL" sz="1800" dirty="0">
                <a:latin typeface="Calibri" panose="020F0502020204030204" pitchFamily="34" charset="0"/>
              </a:rPr>
            </a:br>
            <a:r>
              <a:rPr lang="pl-PL" sz="1800" dirty="0">
                <a:latin typeface="Calibri" panose="020F0502020204030204" pitchFamily="34" charset="0"/>
              </a:rPr>
              <a:t>w projekcie, </a:t>
            </a:r>
            <a:r>
              <a:rPr lang="pl-PL" sz="1800" dirty="0" smtClean="0">
                <a:latin typeface="Calibri" panose="020F0502020204030204" pitchFamily="34" charset="0"/>
              </a:rPr>
              <a:t>przy czym ostateczna wartość spełnienia kryterium mierzona jest </a:t>
            </a:r>
            <a:r>
              <a:rPr lang="pl-PL" sz="1800" smtClean="0">
                <a:latin typeface="Calibri" panose="020F0502020204030204" pitchFamily="34" charset="0"/>
              </a:rPr>
              <a:t>po upływie </a:t>
            </a:r>
            <a:r>
              <a:rPr lang="pl-PL" sz="1800" dirty="0" smtClean="0">
                <a:latin typeface="Calibri" panose="020F0502020204030204" pitchFamily="34" charset="0"/>
              </a:rPr>
              <a:t>3 miesięcy od zakończenia realizacji projektu.</a:t>
            </a:r>
            <a:endParaRPr lang="pl-PL" sz="1800" dirty="0">
              <a:latin typeface="Calibri" panose="020F0502020204030204" pitchFamily="34" charset="0"/>
            </a:endParaRPr>
          </a:p>
          <a:p>
            <a:pPr marL="288000" indent="-2880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 smtClean="0">
                <a:latin typeface="Calibri" panose="020F0502020204030204" pitchFamily="34" charset="0"/>
              </a:rPr>
              <a:t>Z</a:t>
            </a:r>
            <a:r>
              <a:rPr lang="pl-PL" sz="1800" dirty="0">
                <a:latin typeface="Calibri" panose="020F0502020204030204" pitchFamily="34" charset="0"/>
              </a:rPr>
              <a:t> kryterium efektywności zatrudnieniowej są wyłączone osoby, które podjęły działalność gospodarczą w wyniku otrzymania w ramach projektu współfinansowanego z EFS  zwrotnych lub bezzwrotnych środków na ten </a:t>
            </a:r>
            <a:r>
              <a:rPr lang="pl-PL" sz="1800" dirty="0" smtClean="0">
                <a:latin typeface="Calibri" panose="020F0502020204030204" pitchFamily="34" charset="0"/>
              </a:rPr>
              <a:t>cel.</a:t>
            </a:r>
          </a:p>
          <a:p>
            <a:pPr marL="288000" indent="-2880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b="1" dirty="0">
                <a:latin typeface="Calibri" panose="020F0502020204030204" pitchFamily="34" charset="0"/>
              </a:rPr>
              <a:t>Zatrudnienie subsydiowane </a:t>
            </a:r>
            <a:r>
              <a:rPr lang="pl-PL" sz="1800" dirty="0">
                <a:latin typeface="Calibri" panose="020F0502020204030204" pitchFamily="34" charset="0"/>
              </a:rPr>
              <a:t>jest uwzględniane w kryterium efektywności zatrudnieniowej </a:t>
            </a:r>
            <a:r>
              <a:rPr lang="pl-PL" sz="1800" b="1" dirty="0">
                <a:latin typeface="Calibri" panose="020F0502020204030204" pitchFamily="34" charset="0"/>
              </a:rPr>
              <a:t>pod warunkiem realizacji </a:t>
            </a:r>
            <a:r>
              <a:rPr lang="pl-PL" sz="1800" dirty="0">
                <a:latin typeface="Calibri" panose="020F0502020204030204" pitchFamily="34" charset="0"/>
              </a:rPr>
              <a:t>tej formy wsparcia </a:t>
            </a:r>
            <a:r>
              <a:rPr lang="pl-PL" sz="1800" b="1" dirty="0">
                <a:latin typeface="Calibri" panose="020F0502020204030204" pitchFamily="34" charset="0"/>
              </a:rPr>
              <a:t>poza projektami </a:t>
            </a:r>
            <a:r>
              <a:rPr lang="pl-PL" sz="1800" b="1" dirty="0" smtClean="0">
                <a:latin typeface="Calibri" panose="020F0502020204030204" pitchFamily="34" charset="0"/>
              </a:rPr>
              <a:t>współfinansowanymi ze </a:t>
            </a:r>
            <a:r>
              <a:rPr lang="pl-PL" sz="1800" b="1" dirty="0">
                <a:latin typeface="Calibri" panose="020F0502020204030204" pitchFamily="34" charset="0"/>
              </a:rPr>
              <a:t>środków </a:t>
            </a:r>
            <a:r>
              <a:rPr lang="pl-PL" sz="1800" b="1" dirty="0" smtClean="0">
                <a:latin typeface="Calibri" panose="020F0502020204030204" pitchFamily="34" charset="0"/>
              </a:rPr>
              <a:t>EFS.</a:t>
            </a:r>
            <a:endParaRPr lang="pl-PL" altLang="pl-PL" sz="18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187624" y="188640"/>
            <a:ext cx="7848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EFEKTYWNOŚĆ SPOŁECZNO - ZATRUDNIENIOWA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prstClr val="white"/>
                </a:solidFill>
                <a:latin typeface="Arial Black" pitchFamily="34" charset="0"/>
              </a:rPr>
              <a:t>– WYMIAR ZATRUDNIENIOWY</a:t>
            </a:r>
            <a:endParaRPr lang="pl-PL" altLang="pl-PL" sz="16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8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700015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 sz="21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26</a:t>
            </a:fld>
            <a:endParaRPr lang="pl-PL" alt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1728192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  <a:t>WSKAŹNIKI</a:t>
            </a:r>
            <a:endParaRPr lang="pl-PL" altLang="pl-PL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275856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27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96156"/>
              </p:ext>
            </p:extLst>
          </p:nvPr>
        </p:nvGraphicFramePr>
        <p:xfrm>
          <a:off x="215516" y="1196752"/>
          <a:ext cx="8712968" cy="273630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6304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endParaRPr lang="pl-PL" sz="9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AutoNum type="arabicParenR"/>
                        <a:tabLst>
                          <a:tab pos="245110" algn="l"/>
                        </a:tabLst>
                        <a:defRPr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Liczba osób zagrożonych ubóstwem lub wykluczeniem społecznym objętych wsparciem </a:t>
                      </a:r>
                      <a:b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w Programie (RW),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AutoNum type="arabicParenR"/>
                        <a:tabLst>
                          <a:tab pos="245110" algn="l"/>
                        </a:tabLst>
                        <a:defRPr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Liczba osób z niepełnosprawnościami objętych wsparciem w Programie.</a:t>
                      </a: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Prostokąt 6"/>
          <p:cNvSpPr/>
          <p:nvPr/>
        </p:nvSpPr>
        <p:spPr>
          <a:xfrm>
            <a:off x="395536" y="2348880"/>
            <a:ext cx="22036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dirty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</a:p>
          <a:p>
            <a:pPr algn="ctr"/>
            <a:r>
              <a:rPr lang="pl-PL" sz="2000" b="1" dirty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PRODUKTU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51520" y="3987438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latin typeface="Calibri" panose="020F0502020204030204" pitchFamily="34" charset="0"/>
              </a:rPr>
              <a:t>W przedmiotowym konkursie, z uwagi na jego założenia merytoryczne, wnioskodawcy zobowiązani są do określenia we wniosku o dofinansowanie projektu wartości dla </a:t>
            </a:r>
            <a:r>
              <a:rPr lang="pl-PL" b="1" dirty="0">
                <a:latin typeface="Calibri" panose="020F0502020204030204" pitchFamily="34" charset="0"/>
              </a:rPr>
              <a:t>wszystkich </a:t>
            </a:r>
            <a:r>
              <a:rPr lang="pl-PL" b="1" dirty="0" smtClean="0">
                <a:latin typeface="Calibri" panose="020F0502020204030204" pitchFamily="34" charset="0"/>
              </a:rPr>
              <a:t>powyższych </a:t>
            </a:r>
            <a:r>
              <a:rPr lang="pl-PL" b="1" dirty="0">
                <a:latin typeface="Calibri" panose="020F0502020204030204" pitchFamily="34" charset="0"/>
              </a:rPr>
              <a:t>wskaźników </a:t>
            </a:r>
            <a:r>
              <a:rPr lang="pl-PL" b="1" dirty="0" smtClean="0">
                <a:latin typeface="Calibri" panose="020F0502020204030204" pitchFamily="34" charset="0"/>
              </a:rPr>
              <a:t>produktu.</a:t>
            </a:r>
            <a:endParaRPr lang="pl-PL" dirty="0">
              <a:latin typeface="Calibri" panose="020F0502020204030204" pitchFamily="34" charset="0"/>
            </a:endParaRPr>
          </a:p>
          <a:p>
            <a:pPr algn="just"/>
            <a:endParaRPr lang="pl-PL" b="1" dirty="0" smtClean="0">
              <a:latin typeface="Calibri" pitchFamily="34" charset="0"/>
            </a:endParaRPr>
          </a:p>
          <a:p>
            <a:pPr algn="just"/>
            <a:r>
              <a:rPr lang="pl-PL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Wnioskodawca, określając wartości docelowe wskaźników produktu i rezultatu bezpośredniego we wniosku o dofinansowanie projektu, musi mieć na uwadze ich definicje i sposób pomiaru.</a:t>
            </a:r>
          </a:p>
          <a:p>
            <a:pPr algn="just"/>
            <a:r>
              <a:rPr lang="pl-PL" dirty="0" smtClean="0">
                <a:latin typeface="Calibri" pitchFamily="34" charset="0"/>
              </a:rPr>
              <a:t> 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28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64051"/>
              </p:ext>
            </p:extLst>
          </p:nvPr>
        </p:nvGraphicFramePr>
        <p:xfrm>
          <a:off x="179512" y="1196753"/>
          <a:ext cx="8748972" cy="499414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30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8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544">
                <a:tc>
                  <a:txBody>
                    <a:bodyPr/>
                    <a:lstStyle/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endParaRPr lang="pl-PL" sz="800" u="none" dirty="0" smtClean="0">
                        <a:latin typeface="Calibri" pitchFamily="34" charset="0"/>
                        <a:ea typeface="Times New Roman"/>
                        <a:cs typeface="Arial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arenR"/>
                      </a:pPr>
                      <a:r>
                        <a:rPr lang="pl-PL" sz="2000" u="none" dirty="0" smtClean="0">
                          <a:latin typeface="Calibri" pitchFamily="34" charset="0"/>
                          <a:ea typeface="Times New Roman"/>
                          <a:cs typeface="Arial"/>
                        </a:rPr>
                        <a:t>Liczba osób zagrożonych ubóstwem lub wykluczeniem społecznym pracujących po opuszczeniu Programu (łącznie z pracującymi na własny rachunek),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arenR"/>
                      </a:pPr>
                      <a:endParaRPr lang="pl-PL" sz="2000" u="none" dirty="0" smtClean="0">
                        <a:latin typeface="Calibri" pitchFamily="34" charset="0"/>
                        <a:ea typeface="Times New Roman"/>
                        <a:cs typeface="Arial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  <a:tabLst>
                          <a:tab pos="245110" algn="l"/>
                        </a:tabLst>
                      </a:pPr>
                      <a:r>
                        <a:rPr lang="pl-PL" sz="2000" b="1" u="non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Liczba osób zagrożonych ubóstwem lub wykluczeniem społecznym, które uzyskały kwalifikacje </a:t>
                      </a:r>
                      <a:br>
                        <a:rPr lang="pl-PL" sz="2000" b="1" u="non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</a:br>
                      <a:r>
                        <a:rPr lang="pl-PL" sz="2000" b="1" u="non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po opuszczeniu Programu </a:t>
                      </a:r>
                      <a:r>
                        <a:rPr lang="pl-PL" sz="2000" b="1" u="none" kern="120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(min 40%),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  <a:tabLst>
                          <a:tab pos="245110" algn="l"/>
                        </a:tabLst>
                      </a:pPr>
                      <a:endParaRPr lang="pl-PL" sz="2000" b="1" u="none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  <a:tabLst>
                          <a:tab pos="245110" algn="l"/>
                        </a:tabLst>
                      </a:pPr>
                      <a:r>
                        <a:rPr lang="pl-PL" sz="2000" b="1" u="non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Liczba osób zagrożonych ubóstwem lub wykluczeniem społecznym poszukujących pracy po opuszczeniu Programu.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  <a:tabLst>
                          <a:tab pos="245110" algn="l"/>
                        </a:tabLst>
                      </a:pPr>
                      <a:endParaRPr lang="pl-PL" sz="2000" b="1" u="none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51520" y="2875002"/>
            <a:ext cx="241972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 REZULTATU </a:t>
            </a:r>
          </a:p>
          <a:p>
            <a:pPr algn="ctr"/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BEZPOŚREDNIEGO</a:t>
            </a:r>
            <a:endParaRPr lang="pl-PL" sz="2000" b="1" cap="none" spc="0" dirty="0">
              <a:ln w="12700" cmpd="sng">
                <a:noFill/>
                <a:prstDash val="solid"/>
                <a:miter lim="800000"/>
              </a:ln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29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455480"/>
              </p:ext>
            </p:extLst>
          </p:nvPr>
        </p:nvGraphicFramePr>
        <p:xfrm>
          <a:off x="179512" y="1196753"/>
          <a:ext cx="8748972" cy="489654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30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8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544">
                <a:tc>
                  <a:txBody>
                    <a:bodyPr/>
                    <a:lstStyle/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arenR"/>
                      </a:pPr>
                      <a:endParaRPr lang="pl-PL" sz="2000" u="none" dirty="0" smtClean="0">
                        <a:latin typeface="Calibri" pitchFamily="34" charset="0"/>
                        <a:ea typeface="Times New Roman"/>
                        <a:cs typeface="Arial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wskaźnika rezultatu bezpośredniego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„Liczba osób zagrożonych ubóstwem lub wykluczeniem społecznym, które uzyskały kwalifikacje po opuszczeniu Programu”</a:t>
                      </a:r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uwzględnić należy fakt, że </a:t>
                      </a: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kwalifikacja to formalny wynik oceny i walidacji, który uzyskuje się w sytuacji, kiedy właściwy organ uznaje, że dana osoba osiągnęła efekty uczenia się spełniające określone standardy.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 ramach ww. wskaźnika należy wykazać tylko tych uczestników, którzy zdadzą 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formalny egzamin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przeprowadzony przez uprawnioną do tego instytucję) potwierdzający zdobyte kwalifikacje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pl-PL" sz="2000" b="1" u="none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51520" y="2875002"/>
            <a:ext cx="241972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 REZULTATU </a:t>
            </a:r>
          </a:p>
          <a:p>
            <a:pPr algn="ctr"/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BEZPOŚREDNIEGO</a:t>
            </a:r>
            <a:endParaRPr lang="pl-PL" sz="2000" b="1" cap="none" spc="0" dirty="0">
              <a:ln w="12700" cmpd="sng">
                <a:noFill/>
                <a:prstDash val="solid"/>
                <a:miter lim="800000"/>
              </a:ln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34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14376" y="1095376"/>
            <a:ext cx="8865492" cy="545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altLang="pl-PL" sz="1800" b="1" u="sng" dirty="0" smtClean="0">
                <a:solidFill>
                  <a:srgbClr val="C00000"/>
                </a:solidFill>
                <a:latin typeface="Calibri" pitchFamily="34" charset="0"/>
              </a:rPr>
              <a:t>TYP I</a:t>
            </a:r>
          </a:p>
          <a:p>
            <a:pPr lvl="0" algn="just">
              <a:buNone/>
            </a:pPr>
            <a:r>
              <a:rPr lang="pl-PL" sz="1800" b="1" dirty="0">
                <a:latin typeface="Calibri" panose="020F0502020204030204" pitchFamily="34" charset="0"/>
              </a:rPr>
              <a:t>Projekty ukierunkowane na zwiększenie zatrudnienia osób zagrożonych ubóstwem </a:t>
            </a:r>
            <a:r>
              <a:rPr lang="pl-PL" sz="1800" b="1" dirty="0" smtClean="0">
                <a:latin typeface="Calibri" panose="020F0502020204030204" pitchFamily="34" charset="0"/>
              </a:rPr>
              <a:t/>
            </a:r>
            <a:br>
              <a:rPr lang="pl-PL" sz="1800" b="1" dirty="0" smtClean="0">
                <a:latin typeface="Calibri" panose="020F0502020204030204" pitchFamily="34" charset="0"/>
              </a:rPr>
            </a:br>
            <a:r>
              <a:rPr lang="pl-PL" sz="1800" b="1" dirty="0" smtClean="0">
                <a:latin typeface="Calibri" panose="020F0502020204030204" pitchFamily="34" charset="0"/>
              </a:rPr>
              <a:t>lub </a:t>
            </a:r>
            <a:r>
              <a:rPr lang="pl-PL" sz="1800" b="1" dirty="0">
                <a:latin typeface="Calibri" panose="020F0502020204030204" pitchFamily="34" charset="0"/>
              </a:rPr>
              <a:t>wykluczeniem społecznym, w tym osób </a:t>
            </a:r>
            <a:r>
              <a:rPr lang="pl-PL" sz="1800" b="1" dirty="0" smtClean="0">
                <a:latin typeface="Calibri" panose="020F0502020204030204" pitchFamily="34" charset="0"/>
              </a:rPr>
              <a:t>z </a:t>
            </a:r>
            <a:r>
              <a:rPr lang="pl-PL" sz="1800" b="1" dirty="0">
                <a:latin typeface="Calibri" panose="020F0502020204030204" pitchFamily="34" charset="0"/>
              </a:rPr>
              <a:t>niepełnosprawnościami, poprzez wdrażanie kompleksowych programów aktywizacji społeczno-zawodowej skierowanych do osób, rodzin, </a:t>
            </a:r>
            <a:r>
              <a:rPr lang="pl-PL" sz="1800" b="1" dirty="0" smtClean="0">
                <a:latin typeface="Calibri" panose="020F0502020204030204" pitchFamily="34" charset="0"/>
              </a:rPr>
              <a:t>środowisk lub </a:t>
            </a:r>
            <a:r>
              <a:rPr lang="pl-PL" sz="1800" b="1" dirty="0">
                <a:latin typeface="Calibri" panose="020F0502020204030204" pitchFamily="34" charset="0"/>
              </a:rPr>
              <a:t>lokalnych społeczności, w oparciu </a:t>
            </a:r>
            <a:r>
              <a:rPr lang="pl-PL" sz="1800" b="1" dirty="0" smtClean="0">
                <a:latin typeface="Calibri" panose="020F0502020204030204" pitchFamily="34" charset="0"/>
              </a:rPr>
              <a:t>o </a:t>
            </a:r>
            <a:r>
              <a:rPr lang="pl-PL" sz="1800" b="1" dirty="0">
                <a:latin typeface="Calibri" panose="020F0502020204030204" pitchFamily="34" charset="0"/>
              </a:rPr>
              <a:t>ścieżkę reintegracji stworzoną </a:t>
            </a:r>
            <a:r>
              <a:rPr lang="pl-PL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indywidualnie </a:t>
            </a:r>
            <a:r>
              <a:rPr lang="pl-PL" sz="1800" b="1" dirty="0">
                <a:latin typeface="Calibri" panose="020F0502020204030204" pitchFamily="34" charset="0"/>
              </a:rPr>
              <a:t>dla każdego uczestnika wsparcia, </a:t>
            </a:r>
            <a:r>
              <a:rPr lang="pl-PL" sz="1800" b="1" dirty="0" smtClean="0">
                <a:latin typeface="Calibri" panose="020F0502020204030204" pitchFamily="34" charset="0"/>
              </a:rPr>
              <a:t>z </a:t>
            </a:r>
            <a:r>
              <a:rPr lang="pl-PL" sz="1800" b="1" dirty="0">
                <a:latin typeface="Calibri" panose="020F0502020204030204" pitchFamily="34" charset="0"/>
              </a:rPr>
              <a:t>wykorzystaniem usług aktywnej integracji </a:t>
            </a:r>
            <a:r>
              <a:rPr lang="pl-PL" sz="1800" b="1" dirty="0" smtClean="0">
                <a:latin typeface="Calibri" panose="020F0502020204030204" pitchFamily="34" charset="0"/>
              </a:rPr>
              <a:t>o charakterze:</a:t>
            </a:r>
          </a:p>
          <a:p>
            <a:pPr lvl="0" algn="just">
              <a:buNone/>
            </a:pPr>
            <a:endParaRPr lang="pl-PL" sz="1800" dirty="0"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społecznym</a:t>
            </a:r>
            <a:r>
              <a:rPr lang="pl-PL" sz="1800" dirty="0">
                <a:solidFill>
                  <a:srgbClr val="800000"/>
                </a:solidFill>
                <a:latin typeface="Calibri" panose="020F0502020204030204" pitchFamily="34" charset="0"/>
              </a:rPr>
              <a:t>, których celem jest przywrócenie lub wzmocnienie kompetencji społecznych, zaradności, samodzielności i </a:t>
            </a:r>
            <a:r>
              <a:rPr lang="pl-PL" sz="18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aktywności</a:t>
            </a:r>
            <a:r>
              <a:rPr lang="pl-PL" sz="1800" dirty="0" smtClean="0">
                <a:latin typeface="Calibri" panose="020F0502020204030204" pitchFamily="34" charset="0"/>
              </a:rPr>
              <a:t>, obejmujących m.in.: poradnictwo </a:t>
            </a:r>
            <a:r>
              <a:rPr lang="pl-PL" sz="1800" dirty="0">
                <a:latin typeface="Calibri" panose="020F0502020204030204" pitchFamily="34" charset="0"/>
              </a:rPr>
              <a:t>psychologiczne </a:t>
            </a:r>
            <a:r>
              <a:rPr lang="pl-PL" sz="1800" dirty="0" smtClean="0">
                <a:latin typeface="Calibri" panose="020F0502020204030204" pitchFamily="34" charset="0"/>
              </a:rPr>
              <a:t>lub psychospołeczne, warsztaty terapeutyczne kształtujące umiejętności osobiste, poradnictwo </a:t>
            </a:r>
            <a:r>
              <a:rPr lang="pl-PL" sz="1800" dirty="0">
                <a:latin typeface="Calibri" panose="020F0502020204030204" pitchFamily="34" charset="0"/>
              </a:rPr>
              <a:t>prawne i </a:t>
            </a:r>
            <a:r>
              <a:rPr lang="pl-PL" sz="1800" dirty="0" smtClean="0">
                <a:latin typeface="Calibri" panose="020F0502020204030204" pitchFamily="34" charset="0"/>
              </a:rPr>
              <a:t>obywatelskie, wsparcie środowiskowe,</a:t>
            </a:r>
          </a:p>
          <a:p>
            <a:pPr algn="just">
              <a:buNone/>
            </a:pPr>
            <a:endParaRPr lang="pl-PL" sz="1800" dirty="0" smtClean="0">
              <a:latin typeface="Calibri" panose="020F0502020204030204" pitchFamily="34" charset="0"/>
            </a:endParaRPr>
          </a:p>
          <a:p>
            <a:pPr algn="just">
              <a:buNone/>
            </a:pPr>
            <a:r>
              <a:rPr lang="pl-PL" sz="18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W </a:t>
            </a:r>
            <a:r>
              <a:rPr lang="pl-PL" sz="1800" dirty="0">
                <a:solidFill>
                  <a:srgbClr val="800000"/>
                </a:solidFill>
                <a:latin typeface="Calibri" panose="020F0502020204030204" pitchFamily="34" charset="0"/>
              </a:rPr>
              <a:t>ramach usług aktywnej integracji o charakterze społecznym można realizować także usługi terapeutyczne o charakterze </a:t>
            </a:r>
            <a:r>
              <a:rPr lang="pl-PL" sz="1800" b="1" dirty="0">
                <a:solidFill>
                  <a:srgbClr val="800000"/>
                </a:solidFill>
                <a:latin typeface="Calibri" panose="020F0502020204030204" pitchFamily="34" charset="0"/>
              </a:rPr>
              <a:t>zdrowotnym</a:t>
            </a:r>
            <a:r>
              <a:rPr lang="pl-PL" sz="1800" dirty="0">
                <a:latin typeface="Calibri" panose="020F0502020204030204" pitchFamily="34" charset="0"/>
              </a:rPr>
              <a:t>, m.in</a:t>
            </a:r>
            <a:r>
              <a:rPr lang="pl-PL" sz="1800" dirty="0" smtClean="0">
                <a:latin typeface="Calibri" panose="020F0502020204030204" pitchFamily="34" charset="0"/>
              </a:rPr>
              <a:t>.: psychoterapia</a:t>
            </a:r>
            <a:r>
              <a:rPr lang="pl-PL" sz="1800" dirty="0">
                <a:latin typeface="Calibri" panose="020F0502020204030204" pitchFamily="34" charset="0"/>
              </a:rPr>
              <a:t>, terapia uzależnień </a:t>
            </a:r>
            <a:r>
              <a:rPr lang="pl-PL" sz="1800" dirty="0" smtClean="0">
                <a:latin typeface="Calibri" panose="020F0502020204030204" pitchFamily="34" charset="0"/>
              </a:rPr>
              <a:t/>
            </a:r>
            <a:br>
              <a:rPr lang="pl-PL" sz="1800" dirty="0" smtClean="0">
                <a:latin typeface="Calibri" panose="020F0502020204030204" pitchFamily="34" charset="0"/>
              </a:rPr>
            </a:br>
            <a:r>
              <a:rPr lang="pl-PL" sz="1800" dirty="0" smtClean="0">
                <a:latin typeface="Calibri" panose="020F0502020204030204" pitchFamily="34" charset="0"/>
              </a:rPr>
              <a:t>oraz </a:t>
            </a:r>
            <a:r>
              <a:rPr lang="pl-PL" sz="1800" dirty="0">
                <a:latin typeface="Calibri" panose="020F0502020204030204" pitchFamily="34" charset="0"/>
              </a:rPr>
              <a:t>usługi aktywnej integracji o charakterze zdrowotnym w zakresie niezbędnym </a:t>
            </a:r>
            <a:r>
              <a:rPr lang="pl-PL" sz="1800" dirty="0" smtClean="0">
                <a:latin typeface="Calibri" panose="020F0502020204030204" pitchFamily="34" charset="0"/>
              </a:rPr>
              <a:t/>
            </a:r>
            <a:br>
              <a:rPr lang="pl-PL" sz="1800" dirty="0" smtClean="0">
                <a:latin typeface="Calibri" panose="020F0502020204030204" pitchFamily="34" charset="0"/>
              </a:rPr>
            </a:br>
            <a:r>
              <a:rPr lang="pl-PL" sz="1800" dirty="0" smtClean="0">
                <a:latin typeface="Calibri" panose="020F0502020204030204" pitchFamily="34" charset="0"/>
              </a:rPr>
              <a:t>do </a:t>
            </a:r>
            <a:r>
              <a:rPr lang="pl-PL" sz="1800" dirty="0">
                <a:latin typeface="Calibri" panose="020F0502020204030204" pitchFamily="34" charset="0"/>
              </a:rPr>
              <a:t>włączenia społecznego osób zagrożonych ubóstwem lub wykluczeniem społecznym</a:t>
            </a:r>
            <a:r>
              <a:rPr lang="pl-PL" sz="1800" dirty="0" smtClean="0">
                <a:latin typeface="Calibri" panose="020F0502020204030204" pitchFamily="34" charset="0"/>
              </a:rPr>
              <a:t>.</a:t>
            </a:r>
            <a:endParaRPr lang="pl-PL" sz="1800" dirty="0">
              <a:latin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3</a:t>
            </a:fld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Dziękuję </a:t>
            </a:r>
            <a:r>
              <a:rPr lang="pl-PL" altLang="pl-PL" sz="4400" b="1" dirty="0">
                <a:solidFill>
                  <a:schemeClr val="bg1"/>
                </a:solidFill>
                <a:latin typeface="Calibri" pitchFamily="34" charset="0"/>
              </a:rPr>
              <a:t>za </a:t>
            </a: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013397"/>
            <a:ext cx="8640960" cy="5176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zawodowym</a:t>
            </a:r>
            <a:r>
              <a:rPr lang="pl-PL" sz="1800" dirty="0">
                <a:solidFill>
                  <a:srgbClr val="800000"/>
                </a:solidFill>
                <a:latin typeface="Calibri" panose="020F0502020204030204" pitchFamily="34" charset="0"/>
              </a:rPr>
              <a:t>, których celem jest pomoc w podjęciu decyzji dotyczącej wyboru lub zmiany zawodu, wyposażenie w kompetencje i kwalifikacje zawodowe oraz umiejętności pożądane na rynku </a:t>
            </a:r>
            <a:r>
              <a:rPr lang="pl-PL" sz="18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pracy, </a:t>
            </a:r>
            <a:r>
              <a:rPr lang="pl-PL" sz="1800" dirty="0" smtClean="0">
                <a:latin typeface="Calibri" panose="020F0502020204030204" pitchFamily="34" charset="0"/>
              </a:rPr>
              <a:t>obejmujących m.in.: kursy</a:t>
            </a:r>
            <a:r>
              <a:rPr lang="pl-PL" sz="1800" dirty="0">
                <a:latin typeface="Calibri" panose="020F0502020204030204" pitchFamily="34" charset="0"/>
              </a:rPr>
              <a:t>, </a:t>
            </a:r>
            <a:r>
              <a:rPr lang="pl-PL" sz="1800" dirty="0" smtClean="0">
                <a:latin typeface="Calibri" panose="020F0502020204030204" pitchFamily="34" charset="0"/>
              </a:rPr>
              <a:t>szkolenia, poradnictwo zawodowe, pośrednictwo pracy, staże, zajęcia </a:t>
            </a:r>
            <a:r>
              <a:rPr lang="pl-PL" sz="1800" dirty="0">
                <a:latin typeface="Calibri" panose="020F0502020204030204" pitchFamily="34" charset="0"/>
              </a:rPr>
              <a:t>reintegracji zawodowej u </a:t>
            </a:r>
            <a:r>
              <a:rPr lang="pl-PL" sz="1800" dirty="0" smtClean="0">
                <a:latin typeface="Calibri" panose="020F0502020204030204" pitchFamily="34" charset="0"/>
              </a:rPr>
              <a:t>pracodawców, subsydiowane zatrudnienie, usługi</a:t>
            </a:r>
            <a:r>
              <a:rPr lang="pl-PL" sz="1800" dirty="0">
                <a:latin typeface="Calibri" panose="020F0502020204030204" pitchFamily="34" charset="0"/>
              </a:rPr>
              <a:t>, w tym asystenckie pomagające uzyskać lub utrzymać zatrudnienie </a:t>
            </a:r>
            <a:r>
              <a:rPr lang="pl-PL" sz="1800" dirty="0" smtClean="0">
                <a:latin typeface="Calibri" panose="020F0502020204030204" pitchFamily="34" charset="0"/>
              </a:rPr>
              <a:t>w </a:t>
            </a:r>
            <a:r>
              <a:rPr lang="pl-PL" sz="1800" dirty="0">
                <a:latin typeface="Calibri" panose="020F0502020204030204" pitchFamily="34" charset="0"/>
              </a:rPr>
              <a:t>szczególności w początkowym okresie </a:t>
            </a:r>
            <a:r>
              <a:rPr lang="pl-PL" sz="1800" dirty="0" smtClean="0">
                <a:latin typeface="Calibri" panose="020F0502020204030204" pitchFamily="34" charset="0"/>
              </a:rPr>
              <a:t>zatrudnienia;</a:t>
            </a:r>
          </a:p>
          <a:p>
            <a:pPr lvl="0" algn="just">
              <a:buNone/>
            </a:pPr>
            <a:endParaRPr lang="pl-PL" sz="1800" dirty="0" smtClean="0">
              <a:latin typeface="Calibri" panose="020F050202020403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edukacyjnym</a:t>
            </a:r>
            <a:r>
              <a:rPr lang="pl-PL" sz="1800" dirty="0">
                <a:solidFill>
                  <a:srgbClr val="800000"/>
                </a:solidFill>
                <a:latin typeface="Calibri" panose="020F0502020204030204" pitchFamily="34" charset="0"/>
              </a:rPr>
              <a:t>, których celem jest wzrost poziomu wykształcenia lub jego dostosowanie do potrzeb rynku pracy, wyłącznie w powiązaniu z usługami o charakterze zawodowym, </a:t>
            </a:r>
            <a:r>
              <a:rPr lang="pl-PL" sz="1800" dirty="0">
                <a:solidFill>
                  <a:prstClr val="black"/>
                </a:solidFill>
                <a:latin typeface="Calibri" panose="020F0502020204030204" pitchFamily="34" charset="0"/>
              </a:rPr>
              <a:t>obejmujących m.in.: skierowanie i sfinansowanie zajęć szkolnych, związanych </a:t>
            </a:r>
            <a:r>
              <a:rPr lang="pl-PL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 </a:t>
            </a:r>
            <a:r>
              <a:rPr lang="pl-PL" sz="1800" dirty="0">
                <a:solidFill>
                  <a:prstClr val="black"/>
                </a:solidFill>
                <a:latin typeface="Calibri" panose="020F0502020204030204" pitchFamily="34" charset="0"/>
              </a:rPr>
              <a:t>uzupełnieniem wykształcenia na poziomie podstawowym, gimnazjalnym, ponadgimnazjalnym lub policealnym oraz kosztów z nimi związanych, zajęcia ukierunkowane na rozwój zainteresowań i aspiracji edukacyjnych, usługi wspierające aktywizację edukacyjną (np. poprzez brokera edukacyjnego).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1800" dirty="0" smtClean="0">
              <a:latin typeface="Calibri" panose="020F0502020204030204" pitchFamily="34" charset="0"/>
            </a:endParaRPr>
          </a:p>
          <a:p>
            <a:pPr algn="just">
              <a:buFont typeface="Arial" charset="0"/>
              <a:buNone/>
              <a:defRPr/>
            </a:pPr>
            <a:endParaRPr lang="pl-PL" sz="800" u="sng" dirty="0" smtClean="0">
              <a:latin typeface="Calibri" panose="020F0502020204030204" pitchFamily="34" charset="0"/>
              <a:ea typeface="Mongolian Baiti" pitchFamily="66" charset="0"/>
              <a:cs typeface="Arial" pitchFamily="34" charset="0"/>
            </a:endParaRPr>
          </a:p>
          <a:p>
            <a:pPr lvl="0" algn="just">
              <a:buNone/>
            </a:pPr>
            <a:endParaRPr lang="pl-PL" sz="1800" dirty="0" smtClean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4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402824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712968" cy="392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itchFamily="34" charset="0"/>
              </a:rPr>
              <a:t>TYP II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endParaRPr lang="pl-PL" altLang="pl-PL" sz="2000" b="1" u="sng" dirty="0" smtClean="0">
              <a:solidFill>
                <a:srgbClr val="C00000"/>
              </a:solidFill>
              <a:latin typeface="Calibri" pitchFamily="34" charset="0"/>
            </a:endParaRPr>
          </a:p>
          <a:p>
            <a:pPr lvl="0" algn="just">
              <a:buNone/>
            </a:pPr>
            <a:r>
              <a:rPr lang="pl-PL" sz="2000" b="1" dirty="0">
                <a:latin typeface="Calibri" panose="020F0502020204030204" pitchFamily="34" charset="0"/>
              </a:rPr>
              <a:t>P</a:t>
            </a:r>
            <a:r>
              <a:rPr lang="pl-PL" sz="2000" b="1" dirty="0" smtClean="0">
                <a:latin typeface="Calibri" panose="020F0502020204030204" pitchFamily="34" charset="0"/>
              </a:rPr>
              <a:t>rojekty </a:t>
            </a:r>
            <a:r>
              <a:rPr lang="pl-PL" sz="2000" b="1" dirty="0">
                <a:latin typeface="Calibri" panose="020F0502020204030204" pitchFamily="34" charset="0"/>
              </a:rPr>
              <a:t>ukierunkowane na zwiększenie zatrudnienia osób zagrożonych ubóstwem </a:t>
            </a:r>
            <a:r>
              <a:rPr lang="pl-PL" sz="2000" b="1" dirty="0" smtClean="0">
                <a:latin typeface="Calibri" panose="020F0502020204030204" pitchFamily="34" charset="0"/>
              </a:rPr>
              <a:t>lub </a:t>
            </a:r>
            <a:r>
              <a:rPr lang="pl-PL" sz="2000" b="1" dirty="0">
                <a:latin typeface="Calibri" panose="020F0502020204030204" pitchFamily="34" charset="0"/>
              </a:rPr>
              <a:t>wykluczeniem społecznym, w tym osób z niepełnosprawnościami, poprzez poprawę dostępu do usług reintegracji zawodowej i społecznej świadczonych przez Centra Integracji </a:t>
            </a:r>
            <a:r>
              <a:rPr lang="pl-PL" sz="2000" b="1" dirty="0" smtClean="0">
                <a:latin typeface="Calibri" panose="020F0502020204030204" pitchFamily="34" charset="0"/>
              </a:rPr>
              <a:t>Społecznej, </a:t>
            </a:r>
            <a:r>
              <a:rPr lang="pl-PL" sz="2000" b="1" dirty="0">
                <a:latin typeface="Calibri" panose="020F0502020204030204" pitchFamily="34" charset="0"/>
              </a:rPr>
              <a:t>Kluby Integracji </a:t>
            </a:r>
            <a:r>
              <a:rPr lang="pl-PL" sz="2000" b="1" dirty="0" smtClean="0">
                <a:latin typeface="Calibri" panose="020F0502020204030204" pitchFamily="34" charset="0"/>
              </a:rPr>
              <a:t>Społecznej, </a:t>
            </a:r>
            <a:r>
              <a:rPr lang="pl-PL" sz="2000" b="1" dirty="0">
                <a:latin typeface="Calibri" panose="020F0502020204030204" pitchFamily="34" charset="0"/>
              </a:rPr>
              <a:t>realizowane w oparciu o kompleksowe usługi aktywnej integracji poprzez</a:t>
            </a:r>
            <a:r>
              <a:rPr lang="pl-PL" sz="2000" b="1" dirty="0" smtClean="0">
                <a:latin typeface="Calibri" panose="020F0502020204030204" pitchFamily="34" charset="0"/>
              </a:rPr>
              <a:t>:</a:t>
            </a:r>
          </a:p>
          <a:p>
            <a:pPr lvl="0" algn="just">
              <a:buNone/>
            </a:pPr>
            <a:endParaRPr lang="pl-PL" sz="2000" dirty="0">
              <a:latin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tworzenie miejsc aktywizacji w nowoutworzonych podmiotach</a:t>
            </a:r>
            <a:r>
              <a:rPr lang="pl-PL" sz="2000" dirty="0" smtClean="0">
                <a:latin typeface="Calibri" panose="020F0502020204030204" pitchFamily="34" charset="0"/>
              </a:rPr>
              <a:t>,</a:t>
            </a:r>
          </a:p>
          <a:p>
            <a:pPr marL="457200" lvl="1" indent="0" algn="just">
              <a:buNone/>
            </a:pPr>
            <a:endParaRPr lang="pl-PL" sz="300" dirty="0">
              <a:latin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wsparcie nowych uczestników w istniejących podmiotach.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5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23798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640960" cy="422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itchFamily="34" charset="0"/>
              </a:rPr>
              <a:t>TYP III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endParaRPr lang="pl-PL" altLang="pl-PL" sz="2000" b="1" u="sng" dirty="0" smtClean="0">
              <a:solidFill>
                <a:srgbClr val="C00000"/>
              </a:solidFill>
              <a:latin typeface="Calibri" pitchFamily="34" charset="0"/>
            </a:endParaRPr>
          </a:p>
          <a:p>
            <a:pPr lvl="0" algn="just">
              <a:buNone/>
            </a:pPr>
            <a:r>
              <a:rPr lang="pl-PL" sz="2000" b="1" dirty="0" smtClean="0">
                <a:latin typeface="Calibri" panose="020F0502020204030204" pitchFamily="34" charset="0"/>
              </a:rPr>
              <a:t>Projekty </a:t>
            </a:r>
            <a:r>
              <a:rPr lang="pl-PL" sz="2000" b="1" dirty="0">
                <a:latin typeface="Calibri" panose="020F0502020204030204" pitchFamily="34" charset="0"/>
              </a:rPr>
              <a:t>ukierunkowane na zwiększenie zatrudnienia osób </a:t>
            </a:r>
            <a:r>
              <a:rPr lang="pl-PL" sz="2000" b="1" dirty="0" smtClean="0">
                <a:latin typeface="Calibri" panose="020F0502020204030204" pitchFamily="34" charset="0"/>
              </a:rPr>
              <a:t/>
            </a:r>
            <a:br>
              <a:rPr lang="pl-PL" sz="2000" b="1" dirty="0" smtClean="0">
                <a:latin typeface="Calibri" panose="020F0502020204030204" pitchFamily="34" charset="0"/>
              </a:rPr>
            </a:br>
            <a:r>
              <a:rPr lang="pl-PL" sz="2000" b="1" dirty="0" smtClean="0">
                <a:latin typeface="Calibri" panose="020F0502020204030204" pitchFamily="34" charset="0"/>
              </a:rPr>
              <a:t>z niepełnosprawnościami</a:t>
            </a:r>
            <a:r>
              <a:rPr lang="pl-PL" sz="2000" b="1" dirty="0">
                <a:latin typeface="Calibri" panose="020F0502020204030204" pitchFamily="34" charset="0"/>
              </a:rPr>
              <a:t>, poprzez poprawę dostępu do usług rehabilitacji zawodowej i społecznej, realizowane w ramach działalności Warsztatów Terapii Zajęciowej (WTZ) obejmujące</a:t>
            </a:r>
            <a:r>
              <a:rPr lang="pl-PL" sz="2000" b="1" dirty="0" smtClean="0">
                <a:latin typeface="Calibri" panose="020F0502020204030204" pitchFamily="34" charset="0"/>
              </a:rPr>
              <a:t>:</a:t>
            </a:r>
          </a:p>
          <a:p>
            <a:pPr lvl="0" algn="just">
              <a:buNone/>
            </a:pPr>
            <a:endParaRPr lang="pl-PL" sz="2000" dirty="0">
              <a:latin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wsparcie nowych uczestników w istniejących WTZ usługami aktywnej integracji</a:t>
            </a:r>
            <a:r>
              <a:rPr lang="pl-PL" sz="2000" dirty="0" smtClean="0">
                <a:latin typeface="Calibri" panose="020F0502020204030204" pitchFamily="34" charset="0"/>
              </a:rPr>
              <a:t>,</a:t>
            </a:r>
          </a:p>
          <a:p>
            <a:pPr marL="457200" lvl="1" indent="0" algn="just">
              <a:buNone/>
            </a:pPr>
            <a:endParaRPr lang="pl-PL" sz="400" dirty="0">
              <a:latin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wsparcie dotychczasowych uczestników WTZ nową ofertą, wzbogaconą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o </a:t>
            </a:r>
            <a:r>
              <a:rPr lang="pl-PL" sz="2000" dirty="0">
                <a:latin typeface="Calibri" panose="020F0502020204030204" pitchFamily="34" charset="0"/>
              </a:rPr>
              <a:t>usługi aktywnej integracji, w szczególności o charakterze zawodowym.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6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1225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640960" cy="269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itchFamily="34" charset="0"/>
              </a:rPr>
              <a:t>TYP IV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endParaRPr lang="pl-PL" altLang="pl-PL" sz="2000" b="1" u="sng" dirty="0" smtClean="0">
              <a:solidFill>
                <a:srgbClr val="C00000"/>
              </a:solidFill>
              <a:latin typeface="Calibri" pitchFamily="34" charset="0"/>
            </a:endParaRPr>
          </a:p>
          <a:p>
            <a:pPr lvl="0" algn="just">
              <a:buNone/>
            </a:pPr>
            <a:r>
              <a:rPr lang="pl-PL" sz="2000" b="1" dirty="0" smtClean="0">
                <a:latin typeface="Calibri" panose="020F0502020204030204" pitchFamily="34" charset="0"/>
              </a:rPr>
              <a:t>Profilaktyka </a:t>
            </a:r>
            <a:r>
              <a:rPr lang="pl-PL" sz="2000" b="1" dirty="0">
                <a:latin typeface="Calibri" panose="020F0502020204030204" pitchFamily="34" charset="0"/>
              </a:rPr>
              <a:t>wykluczenia społecznego przy wykorzystaniu środowiskowych form aktywizacji społecznej, skierowana przede wszystkim do dzieci </a:t>
            </a:r>
            <a:r>
              <a:rPr lang="pl-PL" sz="2000" b="1" dirty="0" smtClean="0">
                <a:latin typeface="Calibri" panose="020F0502020204030204" pitchFamily="34" charset="0"/>
              </a:rPr>
              <a:t/>
            </a:r>
            <a:br>
              <a:rPr lang="pl-PL" sz="2000" b="1" dirty="0" smtClean="0">
                <a:latin typeface="Calibri" panose="020F0502020204030204" pitchFamily="34" charset="0"/>
              </a:rPr>
            </a:br>
            <a:r>
              <a:rPr lang="pl-PL" sz="2000" b="1" dirty="0" smtClean="0">
                <a:latin typeface="Calibri" panose="020F0502020204030204" pitchFamily="34" charset="0"/>
              </a:rPr>
              <a:t>i </a:t>
            </a:r>
            <a:r>
              <a:rPr lang="pl-PL" sz="2000" b="1" dirty="0">
                <a:latin typeface="Calibri" panose="020F0502020204030204" pitchFamily="34" charset="0"/>
              </a:rPr>
              <a:t>młodzieży, </a:t>
            </a:r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wyłącznie jako wsparcie towarzyszące</a:t>
            </a:r>
            <a:r>
              <a:rPr lang="pl-PL" sz="2000" b="1" dirty="0">
                <a:latin typeface="Calibri" panose="020F0502020204030204" pitchFamily="34" charset="0"/>
              </a:rPr>
              <a:t>, niezbędne do aktywizacji osób i rodzin zagrożonych ubóstwem i wykluczeniem społecznym </a:t>
            </a:r>
            <a:r>
              <a:rPr lang="pl-PL" sz="2000" b="1" u="sng" dirty="0">
                <a:latin typeface="Calibri" panose="020F0502020204030204" pitchFamily="34" charset="0"/>
              </a:rPr>
              <a:t>– jako uzupełnienie działań wskazanych w typie projektu nr 1 lub 2 lub 3.</a:t>
            </a:r>
            <a:endParaRPr lang="pl-PL" sz="2000" u="sng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7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62798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GRUPA DOCELOWA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8</a:t>
            </a:fld>
            <a:endParaRPr lang="pl-PL" altLang="pl-PL" dirty="0"/>
          </a:p>
        </p:txBody>
      </p:sp>
      <p:sp>
        <p:nvSpPr>
          <p:cNvPr id="2" name="Prostokąt 1"/>
          <p:cNvSpPr/>
          <p:nvPr/>
        </p:nvSpPr>
        <p:spPr>
          <a:xfrm>
            <a:off x="107504" y="1052736"/>
            <a:ext cx="88723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1. Osoby </a:t>
            </a:r>
            <a:r>
              <a:rPr lang="pl-PL" sz="2000" b="1" dirty="0">
                <a:solidFill>
                  <a:srgbClr val="800000"/>
                </a:solidFill>
                <a:latin typeface="Calibri" panose="020F0502020204030204" pitchFamily="34" charset="0"/>
              </a:rPr>
              <a:t>lub rodziny zagrożone ubóstwem lub wykluczeniem społecznym, tj</a:t>
            </a:r>
            <a:r>
              <a:rPr lang="pl-PL" sz="20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.:</a:t>
            </a:r>
          </a:p>
          <a:p>
            <a:pPr marL="342900" indent="-342900" algn="just">
              <a:buAutoNum type="alphaLcParenR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lub rodziny korzystające ze świadczeń z pomocy społecznej zgodnie z ustawą z dnia 12 marca 2004 r. </a:t>
            </a:r>
            <a:r>
              <a:rPr lang="pl-PL" i="1" dirty="0">
                <a:latin typeface="Calibri" panose="020F0502020204030204" pitchFamily="34" charset="0"/>
              </a:rPr>
              <a:t>o pomocy społecznej </a:t>
            </a:r>
            <a:r>
              <a:rPr lang="pl-PL" dirty="0">
                <a:latin typeface="Calibri" panose="020F0502020204030204" pitchFamily="34" charset="0"/>
              </a:rPr>
              <a:t>lub kwalifikujące się do objęcia wsparciem pomocy społecznej, tj. spełniające co najmniej jedną z przesłanek określonych w art. 7 ww. </a:t>
            </a:r>
            <a:r>
              <a:rPr lang="pl-PL" dirty="0" smtClean="0">
                <a:latin typeface="Calibri" panose="020F0502020204030204" pitchFamily="34" charset="0"/>
              </a:rPr>
              <a:t>ustawy,</a:t>
            </a:r>
          </a:p>
          <a:p>
            <a:pPr marL="342900" indent="-342900" algn="just">
              <a:buAutoNum type="alphaLcParenR"/>
            </a:pPr>
            <a:r>
              <a:rPr lang="pl-PL" dirty="0" smtClean="0">
                <a:latin typeface="Calibri" panose="020F0502020204030204" pitchFamily="34" charset="0"/>
              </a:rPr>
              <a:t>osoby</a:t>
            </a:r>
            <a:r>
              <a:rPr lang="pl-PL" dirty="0">
                <a:latin typeface="Calibri" panose="020F0502020204030204" pitchFamily="34" charset="0"/>
              </a:rPr>
              <a:t>, o których mowa w art. 1 ust. 2 ustawy z dnia 13 czerwca 2003 r. </a:t>
            </a:r>
            <a:r>
              <a:rPr lang="pl-PL" i="1" dirty="0">
                <a:latin typeface="Calibri" panose="020F0502020204030204" pitchFamily="34" charset="0"/>
              </a:rPr>
              <a:t>o zatrudnieniu </a:t>
            </a:r>
            <a:r>
              <a:rPr lang="pl-PL" i="1" dirty="0" smtClean="0">
                <a:latin typeface="Calibri" panose="020F0502020204030204" pitchFamily="34" charset="0"/>
              </a:rPr>
              <a:t>socjalnym,</a:t>
            </a:r>
          </a:p>
          <a:p>
            <a:pPr marL="342900" indent="-342900" algn="just">
              <a:buAutoNum type="alphaLcParenR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nieletnie, wobec których zastosowano środki zapobiegania i zwalczania demoralizacji i przestępczości zgodnie z ustawą z dnia 26 października 1982 r. </a:t>
            </a:r>
            <a:r>
              <a:rPr lang="pl-PL" dirty="0" smtClean="0">
                <a:latin typeface="Calibri" panose="020F0502020204030204" pitchFamily="34" charset="0"/>
              </a:rPr>
              <a:t/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i="1" dirty="0" smtClean="0">
                <a:latin typeface="Calibri" panose="020F0502020204030204" pitchFamily="34" charset="0"/>
              </a:rPr>
              <a:t>o postępowaniu w </a:t>
            </a:r>
            <a:r>
              <a:rPr lang="pl-PL" i="1" dirty="0">
                <a:latin typeface="Calibri" panose="020F0502020204030204" pitchFamily="34" charset="0"/>
              </a:rPr>
              <a:t>sprawach </a:t>
            </a:r>
            <a:r>
              <a:rPr lang="pl-PL" i="1" dirty="0" smtClean="0">
                <a:latin typeface="Calibri" panose="020F0502020204030204" pitchFamily="34" charset="0"/>
              </a:rPr>
              <a:t>nieletnich,</a:t>
            </a:r>
          </a:p>
          <a:p>
            <a:pPr marL="342900" indent="-342900" algn="just">
              <a:buAutoNum type="alphaLcParenR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przebywające w młodzieżowych ośrodkach wychowawczych i młodzieżowych ośrodkach socjoterapii, o których mowa w ustawie z dnia 7 września 1991 r. </a:t>
            </a:r>
            <a:r>
              <a:rPr lang="pl-PL" i="1" dirty="0">
                <a:latin typeface="Calibri" panose="020F0502020204030204" pitchFamily="34" charset="0"/>
              </a:rPr>
              <a:t>o systemie </a:t>
            </a:r>
            <a:r>
              <a:rPr lang="pl-PL" i="1" dirty="0" smtClean="0">
                <a:latin typeface="Calibri" panose="020F0502020204030204" pitchFamily="34" charset="0"/>
              </a:rPr>
              <a:t>oświaty,</a:t>
            </a:r>
          </a:p>
          <a:p>
            <a:pPr marL="342900" indent="-342900" algn="just">
              <a:buAutoNum type="alphaLcParenR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z niepełnosprawnością – osoby niepełnosprawne w rozumieniu ustawy z dnia 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27 </a:t>
            </a:r>
            <a:r>
              <a:rPr lang="pl-PL" dirty="0">
                <a:latin typeface="Calibri" panose="020F0502020204030204" pitchFamily="34" charset="0"/>
              </a:rPr>
              <a:t>sierpnia 1997 r. </a:t>
            </a:r>
            <a:r>
              <a:rPr lang="pl-PL" i="1" dirty="0">
                <a:latin typeface="Calibri" panose="020F0502020204030204" pitchFamily="34" charset="0"/>
              </a:rPr>
              <a:t>o rehabilitacji zawodowej i społecznej </a:t>
            </a:r>
            <a:r>
              <a:rPr lang="pl-PL" i="1" dirty="0" smtClean="0">
                <a:latin typeface="Calibri" panose="020F0502020204030204" pitchFamily="34" charset="0"/>
              </a:rPr>
              <a:t>oraz zatrudnianiu </a:t>
            </a:r>
            <a:r>
              <a:rPr lang="pl-PL" i="1" dirty="0">
                <a:latin typeface="Calibri" panose="020F0502020204030204" pitchFamily="34" charset="0"/>
              </a:rPr>
              <a:t>osób niepełnosprawnych</a:t>
            </a:r>
            <a:r>
              <a:rPr lang="pl-PL" dirty="0">
                <a:latin typeface="Calibri" panose="020F0502020204030204" pitchFamily="34" charset="0"/>
              </a:rPr>
              <a:t>, a także osoby z zaburzeniami psychicznymi, w rozumieniu </a:t>
            </a:r>
            <a:r>
              <a:rPr lang="pl-PL" dirty="0" smtClean="0">
                <a:latin typeface="Calibri" panose="020F0502020204030204" pitchFamily="34" charset="0"/>
              </a:rPr>
              <a:t>ustawy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z </a:t>
            </a:r>
            <a:r>
              <a:rPr lang="pl-PL" dirty="0">
                <a:latin typeface="Calibri" panose="020F0502020204030204" pitchFamily="34" charset="0"/>
              </a:rPr>
              <a:t>dnia 19 sierpnia 1994 r. </a:t>
            </a:r>
            <a:r>
              <a:rPr lang="pl-PL" i="1" dirty="0">
                <a:latin typeface="Calibri" panose="020F0502020204030204" pitchFamily="34" charset="0"/>
              </a:rPr>
              <a:t>o ochronie zdrowia psychicznego</a:t>
            </a:r>
            <a:r>
              <a:rPr lang="pl-PL" i="1" dirty="0" smtClean="0">
                <a:latin typeface="Calibri" panose="020F0502020204030204" pitchFamily="34" charset="0"/>
              </a:rPr>
              <a:t>,</a:t>
            </a:r>
          </a:p>
          <a:p>
            <a:pPr marL="342900" indent="-342900" algn="just">
              <a:buFontTx/>
              <a:buAutoNum type="alphaLcParenR"/>
            </a:pPr>
            <a:r>
              <a:rPr lang="pl-PL" dirty="0" smtClean="0">
                <a:latin typeface="Calibri" panose="020F0502020204030204" pitchFamily="34" charset="0"/>
              </a:rPr>
              <a:t>rodziny z dzieckiem z niepełnosprawnością, o ile co najmniej jeden z rodziców 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lub opiekunów nie pracuje ze względu na konieczność sprawowania opieki nad dzieckiem 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z niepełnosprawnością,</a:t>
            </a:r>
          </a:p>
          <a:p>
            <a:pPr marL="342900" indent="-342900" algn="just">
              <a:buAutoNum type="alphaLcParenR"/>
            </a:pPr>
            <a:endParaRPr lang="pl-PL" i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GRUPA DOCELOWA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9</a:t>
            </a:fld>
            <a:endParaRPr lang="pl-PL" altLang="pl-PL" dirty="0"/>
          </a:p>
        </p:txBody>
      </p:sp>
      <p:sp>
        <p:nvSpPr>
          <p:cNvPr id="2" name="Prostokąt 1"/>
          <p:cNvSpPr/>
          <p:nvPr/>
        </p:nvSpPr>
        <p:spPr>
          <a:xfrm>
            <a:off x="107504" y="856357"/>
            <a:ext cx="887236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 smtClean="0">
                <a:latin typeface="Calibri" panose="020F0502020204030204" pitchFamily="34" charset="0"/>
              </a:rPr>
              <a:t>									</a:t>
            </a:r>
            <a:endParaRPr lang="pl-PL" sz="2400" b="1" dirty="0" smtClean="0">
              <a:solidFill>
                <a:srgbClr val="800000"/>
              </a:solidFill>
              <a:latin typeface="Calibri" panose="020F0502020204030204" pitchFamily="34" charset="0"/>
            </a:endParaRPr>
          </a:p>
          <a:p>
            <a:pPr marL="357188" indent="-357188" algn="just">
              <a:buFont typeface="+mj-lt"/>
              <a:buAutoNum type="alphaLcParenR" startAt="6"/>
            </a:pPr>
            <a:r>
              <a:rPr lang="pl-PL" dirty="0" smtClean="0">
                <a:latin typeface="Calibri" panose="020F0502020204030204" pitchFamily="34" charset="0"/>
              </a:rPr>
              <a:t>osoby zakwalifikowane do III profilu pomocy, zgodnie z ustawą z dnia 20 kwietnia 2004 r.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i="1" dirty="0" smtClean="0">
                <a:latin typeface="Calibri" panose="020F0502020204030204" pitchFamily="34" charset="0"/>
              </a:rPr>
              <a:t>o promocji zatrudnienia i instytucjach rynku pracy,</a:t>
            </a:r>
          </a:p>
          <a:p>
            <a:pPr marL="357188" indent="-357188" algn="just">
              <a:buFont typeface="+mj-lt"/>
              <a:buAutoNum type="alphaLcParenR" startAt="6"/>
            </a:pPr>
            <a:endParaRPr lang="pl-PL" sz="500" i="1" dirty="0" smtClean="0">
              <a:latin typeface="Calibri" panose="020F0502020204030204" pitchFamily="34" charset="0"/>
            </a:endParaRPr>
          </a:p>
          <a:p>
            <a:pPr marL="357188" indent="-357188" algn="just">
              <a:buFont typeface="+mj-lt"/>
              <a:buAutoNum type="alphaLcParenR" startAt="6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bezdomne lub dotknięte wykluczeniem z dostępu do mieszkań, tj. osoby:</a:t>
            </a:r>
          </a:p>
          <a:p>
            <a:pPr marL="538163" indent="-171450" algn="just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pl-PL" dirty="0" smtClean="0">
                <a:latin typeface="Calibri" panose="020F0502020204030204" pitchFamily="34" charset="0"/>
              </a:rPr>
              <a:t>bez </a:t>
            </a:r>
            <a:r>
              <a:rPr lang="pl-PL" dirty="0">
                <a:latin typeface="Calibri" panose="020F0502020204030204" pitchFamily="34" charset="0"/>
              </a:rPr>
              <a:t>dachu nad głową (osoby żyjące w surowych i alarmujących warunkach),</a:t>
            </a:r>
          </a:p>
          <a:p>
            <a:pPr marL="538163" indent="-171450" algn="just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pl-PL" dirty="0" smtClean="0">
                <a:latin typeface="Calibri" panose="020F0502020204030204" pitchFamily="34" charset="0"/>
              </a:rPr>
              <a:t>bez </a:t>
            </a:r>
            <a:r>
              <a:rPr lang="pl-PL" dirty="0">
                <a:latin typeface="Calibri" panose="020F0502020204030204" pitchFamily="34" charset="0"/>
              </a:rPr>
              <a:t>miejsca zamieszkania (osoby przebywające w schroniskach dla </a:t>
            </a:r>
            <a:r>
              <a:rPr lang="pl-PL" dirty="0" smtClean="0">
                <a:latin typeface="Calibri" panose="020F0502020204030204" pitchFamily="34" charset="0"/>
              </a:rPr>
              <a:t>bezdomnych), </a:t>
            </a:r>
            <a:r>
              <a:rPr lang="pl-PL" dirty="0">
                <a:latin typeface="Calibri" panose="020F0502020204030204" pitchFamily="34" charset="0"/>
              </a:rPr>
              <a:t/>
            </a:r>
            <a:br>
              <a:rPr lang="pl-PL" dirty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schroniskach dla kobiet, schroniskach dla imigrantów, osoby opuszczające instytucje penitencjarne/karne/szpitale, instytucje opiekuńcze, osoby otrzymujące długookresowe wsparcie z powodu bezdomności w postaci specjalistycznego zakwaterowania wspieranego),</a:t>
            </a:r>
          </a:p>
          <a:p>
            <a:pPr marL="538163" indent="-171450" algn="just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pl-PL" dirty="0" smtClean="0">
                <a:latin typeface="Calibri" panose="020F0502020204030204" pitchFamily="34" charset="0"/>
              </a:rPr>
              <a:t>z </a:t>
            </a:r>
            <a:r>
              <a:rPr lang="pl-PL" dirty="0">
                <a:latin typeface="Calibri" panose="020F0502020204030204" pitchFamily="34" charset="0"/>
              </a:rPr>
              <a:t>niezabezpieczonym zakwaterowaniem (osoby posiadające niepewny </a:t>
            </a:r>
            <a:r>
              <a:rPr lang="pl-PL" dirty="0" smtClean="0">
                <a:latin typeface="Calibri" panose="020F0502020204030204" pitchFamily="34" charset="0"/>
              </a:rPr>
              <a:t>najem z </a:t>
            </a:r>
            <a:r>
              <a:rPr lang="pl-PL" dirty="0">
                <a:latin typeface="Calibri" panose="020F0502020204030204" pitchFamily="34" charset="0"/>
              </a:rPr>
              <a:t>nakazem eksmisji, osoby zagrożone przemocą),</a:t>
            </a:r>
          </a:p>
          <a:p>
            <a:pPr marL="538163" indent="-171450" algn="just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pl-PL" dirty="0" smtClean="0">
                <a:latin typeface="Calibri" panose="020F0502020204030204" pitchFamily="34" charset="0"/>
              </a:rPr>
              <a:t>z </a:t>
            </a:r>
            <a:r>
              <a:rPr lang="pl-PL" dirty="0">
                <a:latin typeface="Calibri" panose="020F0502020204030204" pitchFamily="34" charset="0"/>
              </a:rPr>
              <a:t>nieodpowiednimi warunkami mieszkaniowymi (rozumianymi jako konstrukcje tymczasowe, mieszkania </a:t>
            </a:r>
            <a:r>
              <a:rPr lang="pl-PL" dirty="0" err="1">
                <a:latin typeface="Calibri" panose="020F0502020204030204" pitchFamily="34" charset="0"/>
              </a:rPr>
              <a:t>substandardowe</a:t>
            </a:r>
            <a:r>
              <a:rPr lang="pl-PL" dirty="0">
                <a:latin typeface="Calibri" panose="020F0502020204030204" pitchFamily="34" charset="0"/>
              </a:rPr>
              <a:t> – lokale nienadające się do zamieszkania 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wg </a:t>
            </a:r>
            <a:r>
              <a:rPr lang="pl-PL" dirty="0">
                <a:latin typeface="Calibri" panose="020F0502020204030204" pitchFamily="34" charset="0"/>
              </a:rPr>
              <a:t>standardu krajowego, skrajne przeludnienie), przy czym osoby dorosłe mieszkające 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z </a:t>
            </a:r>
            <a:r>
              <a:rPr lang="pl-PL" dirty="0">
                <a:latin typeface="Calibri" panose="020F0502020204030204" pitchFamily="34" charset="0"/>
              </a:rPr>
              <a:t>rodzicami nie powinny być zaliczane do tej grupy osób, chyba że wszystkie te osoby są bezdomne lub mieszkają w nieodpowiednich i niebezpiecznych warunkach</a:t>
            </a:r>
            <a:r>
              <a:rPr lang="pl-PL" dirty="0" smtClean="0">
                <a:latin typeface="Calibri" panose="020F0502020204030204" pitchFamily="34" charset="0"/>
              </a:rPr>
              <a:t>,</a:t>
            </a:r>
          </a:p>
          <a:p>
            <a:pPr marL="538163" indent="-171450" algn="just">
              <a:tabLst>
                <a:tab pos="539750" algn="l"/>
              </a:tabLst>
            </a:pPr>
            <a:endParaRPr lang="pl-PL" sz="1000" dirty="0">
              <a:latin typeface="Calibri" panose="020F0502020204030204" pitchFamily="34" charset="0"/>
            </a:endParaRPr>
          </a:p>
          <a:p>
            <a:pPr algn="just"/>
            <a:r>
              <a:rPr lang="pl-PL" dirty="0" smtClean="0">
                <a:latin typeface="Calibri" panose="020F0502020204030204" pitchFamily="34" charset="0"/>
              </a:rPr>
              <a:t>i) osoby </a:t>
            </a:r>
            <a:r>
              <a:rPr lang="pl-PL" dirty="0">
                <a:latin typeface="Calibri" panose="020F0502020204030204" pitchFamily="34" charset="0"/>
              </a:rPr>
              <a:t>korzystające z </a:t>
            </a:r>
            <a:r>
              <a:rPr lang="pl-PL" dirty="0" smtClean="0">
                <a:latin typeface="Calibri" panose="020F0502020204030204" pitchFamily="34" charset="0"/>
              </a:rPr>
              <a:t>Programu Operacyjnego Pomoc Żywnościowa.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7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7489</TotalTime>
  <Words>1842</Words>
  <Application>Microsoft Office PowerPoint</Application>
  <PresentationFormat>Pokaz na ekranie (4:3)</PresentationFormat>
  <Paragraphs>265</Paragraphs>
  <Slides>30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7" baseType="lpstr">
      <vt:lpstr>Arial</vt:lpstr>
      <vt:lpstr>Arial Black</vt:lpstr>
      <vt:lpstr>Calibri</vt:lpstr>
      <vt:lpstr>Mongolian Baiti</vt:lpstr>
      <vt:lpstr>Times New Roman</vt:lpstr>
      <vt:lpstr>Wingdings</vt:lpstr>
      <vt:lpstr>Projekt domyślny</vt:lpstr>
      <vt:lpstr>SPECYFIKA I CEL PROJEKTÓW REALIZOWANYCH   W RAMACH PODDZIAŁANIA 6.1.2.  RPO WP 2014-2020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EFEKTYWNOŚĆ  SPOŁECZNO - ZATRUDNIENIOWA  W PROJEKTACH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WSKAŹNIKI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Górna Anna</cp:lastModifiedBy>
  <cp:revision>699</cp:revision>
  <cp:lastPrinted>2015-10-19T08:11:44Z</cp:lastPrinted>
  <dcterms:created xsi:type="dcterms:W3CDTF">2008-01-08T07:52:50Z</dcterms:created>
  <dcterms:modified xsi:type="dcterms:W3CDTF">2016-05-23T06:44:08Z</dcterms:modified>
</cp:coreProperties>
</file>